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8" r:id="rId2"/>
    <p:sldId id="256" r:id="rId3"/>
    <p:sldId id="257" r:id="rId4"/>
    <p:sldId id="261" r:id="rId5"/>
    <p:sldId id="259" r:id="rId6"/>
    <p:sldId id="262" r:id="rId7"/>
    <p:sldId id="263" r:id="rId8"/>
    <p:sldId id="260" r:id="rId9"/>
    <p:sldId id="264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6760D5FB-490B-42CD-9A20-4D325B624725}">
          <p14:sldIdLst>
            <p14:sldId id="258"/>
            <p14:sldId id="256"/>
            <p14:sldId id="257"/>
            <p14:sldId id="261"/>
            <p14:sldId id="259"/>
            <p14:sldId id="262"/>
            <p14:sldId id="263"/>
            <p14:sldId id="260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6" autoAdjust="0"/>
    <p:restoredTop sz="78491" autoAdjust="0"/>
  </p:normalViewPr>
  <p:slideViewPr>
    <p:cSldViewPr snapToGrid="0">
      <p:cViewPr varScale="1">
        <p:scale>
          <a:sx n="67" d="100"/>
          <a:sy n="67" d="100"/>
        </p:scale>
        <p:origin x="1011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7CC3DA-94A7-4DE9-881B-AC061F53C7B0}" type="datetimeFigureOut">
              <a:rPr lang="fr-FR" smtClean="0"/>
              <a:t>06/11/2025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9AF6-81C8-4DB1-9B21-4FD7EA0D25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732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D19AF6-81C8-4DB1-9B21-4FD7EA0D25C4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5061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D19AF6-81C8-4DB1-9B21-4FD7EA0D25C4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5178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D19AF6-81C8-4DB1-9B21-4FD7EA0D25C4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3883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D19AF6-81C8-4DB1-9B21-4FD7EA0D25C4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5370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BE31BF-DACA-E0DD-9C09-CA8E77EB1F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11DBEE9-1B72-E501-33DE-E88945BBFA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3C4F864-CBA8-C654-F8FD-6252C04D1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8BBA-9107-4524-9EC2-2B1330EE654F}" type="datetimeFigureOut">
              <a:rPr lang="fr-FR" smtClean="0"/>
              <a:t>06/11/2025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91907E-2C7C-7E6F-88C5-D25FCFBE8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CD67EA-7619-A434-8A61-9FDAD11F0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02106-8B6C-43F9-B857-4309FBCDF9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5284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21E817-2C92-E87D-AAD0-A76C00F68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D2C987-D716-B7DC-E63C-8F3E75BD6C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07F7262-1D30-78B0-B97B-6FF10AFCF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8BBA-9107-4524-9EC2-2B1330EE654F}" type="datetimeFigureOut">
              <a:rPr lang="fr-FR" smtClean="0"/>
              <a:t>06/11/2025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779F655-9B64-EFBE-BAC8-097CAEFD7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04F654-8036-43D4-56F6-4B45C6FA2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02106-8B6C-43F9-B857-4309FBCDF9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6997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E58935-E2E5-1E96-D754-23DC37A26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CC03715-F3F5-114E-73CD-CB9D232AD4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AAAC23D-5762-178A-DAF5-02B5A3190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8BBA-9107-4524-9EC2-2B1330EE654F}" type="datetimeFigureOut">
              <a:rPr lang="fr-FR" smtClean="0"/>
              <a:t>06/11/2025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1D8C4F5-1006-1C56-2D7A-E9D3991F1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5D417A-116D-D9F4-6EA2-F34CCAAE0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02106-8B6C-43F9-B857-4309FBCDF9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000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C25615-4ADE-BE97-0AE4-D5D05F695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F2604A-70D8-FF46-64BA-C02A62656B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7A588A0-FCD3-B674-17BE-570E4830E7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72A57C9-7D1D-7E5D-0DF3-26A9D542D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8BBA-9107-4524-9EC2-2B1330EE654F}" type="datetimeFigureOut">
              <a:rPr lang="fr-FR" smtClean="0"/>
              <a:t>06/11/2025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6565DF1-F486-A87F-2380-25422DC47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BD0DCFC-05AE-18D6-A648-869176EF0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02106-8B6C-43F9-B857-4309FBCDF9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3922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39E920-C7E6-6659-7524-D715812EF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6BE974F-4712-5625-4F3A-3224F0E37C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945652C-8CFB-EBBB-5020-A2DA3F3A51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A4437BF-B23E-E481-C7EF-99FCB0CDB8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636EA4D-DF22-3DFA-8AD6-A2336DE74D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5B19E7B-F7A3-AAEF-BA32-25D74FC89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8BBA-9107-4524-9EC2-2B1330EE654F}" type="datetimeFigureOut">
              <a:rPr lang="fr-FR" smtClean="0"/>
              <a:t>06/11/2025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89790B4-D836-9ECF-E26B-D8087070A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29D6241-BF07-43A4-33FE-07F460563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02106-8B6C-43F9-B857-4309FBCDF9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6110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8EC41A-8AE7-1E3E-5C31-D859E083C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70F4B88-C152-5EB1-F391-2AF99B0D9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8BBA-9107-4524-9EC2-2B1330EE654F}" type="datetimeFigureOut">
              <a:rPr lang="fr-FR" smtClean="0"/>
              <a:t>06/11/2025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328E218-8F70-1374-BAE7-7389F1105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C1D8681-D511-6F6E-2A67-0D452942A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02106-8B6C-43F9-B857-4309FBCDF9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998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6A624F3-2CE0-2599-9BF2-85B6B636D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8BBA-9107-4524-9EC2-2B1330EE654F}" type="datetimeFigureOut">
              <a:rPr lang="fr-FR" smtClean="0"/>
              <a:t>06/11/2025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C1A5CE2-D4C7-2F34-C4C3-9E7C8B824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EAFD7CF-CC95-2D4B-6A6E-556B92032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02106-8B6C-43F9-B857-4309FBCDF9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574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A9DBC9-8C71-1246-0E28-7D63B5B00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C165580-DF47-239C-D710-242B171E3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AB96EBA-A1B6-AD0C-3664-8DD87D80E3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4E86DC-ED96-D350-0D8C-D89B8C5CB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8BBA-9107-4524-9EC2-2B1330EE654F}" type="datetimeFigureOut">
              <a:rPr lang="fr-FR" smtClean="0"/>
              <a:t>06/11/2025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6E0033-082B-F4C3-1344-9D2D33DFE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FCD00A6-5064-C190-632B-A5C41B78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02106-8B6C-43F9-B857-4309FBCDF9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248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B97823-FA60-6593-896B-B24C93237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27FE85F-F2CC-D16E-B02A-1ADD82C351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9A30135-643F-B947-6B08-CE574C603E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6F15856-4AF2-F6A0-D21A-485294B55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8BBA-9107-4524-9EC2-2B1330EE654F}" type="datetimeFigureOut">
              <a:rPr lang="fr-FR" smtClean="0"/>
              <a:t>06/11/2025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CAFD651-7029-4013-FD28-63E62EF3D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4375D-99C9-9192-9A75-C4105F824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02106-8B6C-43F9-B857-4309FBCDF9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4168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CF16AF-5883-5FE5-8B17-BEB6D8145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C70A7B9-D24E-9B1A-7630-C528C6A77B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FF0660A-B6CA-7492-53F2-85754C83B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8BBA-9107-4524-9EC2-2B1330EE654F}" type="datetimeFigureOut">
              <a:rPr lang="fr-FR" smtClean="0"/>
              <a:t>06/11/2025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103FAA-2654-BCBA-168F-366FE717B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10A292-4FC8-E618-7771-C738C396F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02106-8B6C-43F9-B857-4309FBCDF9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5036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8BC6CF0-79C4-8DF7-2A1A-71A7B0EC78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EAD22C1-41F2-5967-A4CD-922B05AA3C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435C33-13B7-ECA8-446B-E817C8A72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08BBA-9107-4524-9EC2-2B1330EE654F}" type="datetimeFigureOut">
              <a:rPr lang="fr-FR" smtClean="0"/>
              <a:t>06/11/2025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178E81-63B4-8B42-EC3B-7295F4A61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03B1AF4-4646-DEE4-6EAD-43FCA9EAC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02106-8B6C-43F9-B857-4309FBCDF9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5780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1B690A6-1261-3CC6-BCA7-3745A5959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06D8A9-955D-731C-48E9-80E18550A0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089DDE-0C64-ED55-674A-CBC8FECFD1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708BBA-9107-4524-9EC2-2B1330EE654F}" type="datetimeFigureOut">
              <a:rPr lang="fr-FR" smtClean="0"/>
              <a:t>06/11/2025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F27A4E-669A-1976-239F-E8B98C6998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1B38D15-7F46-C734-E159-05E353375F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202106-8B6C-43F9-B857-4309FBCDF9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8203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oisir.com/energie/articles/172725/le-processus-de-methanisation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biogaz-ingenierie.fr/procedes-et-valorisation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terega-solutions.fr/solutions/nos-solutions-de-methanisation-agricol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s://www.arvalis.fr/infos-techniques/la-methanisation-une-source-denergie-et-de-fertilisant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iogaz-energie-renouvelable.info/biogaz_composition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wi-terre.net/index.php/reperes/190-portrait-de-gaz-a-effet-de-serre-le-methane" TargetMode="External"/><Relationship Id="rId5" Type="http://schemas.openxmlformats.org/officeDocument/2006/relationships/image" Target="../media/image16.png"/><Relationship Id="rId4" Type="http://schemas.openxmlformats.org/officeDocument/2006/relationships/hyperlink" Target="https://www.courrierinternational.com/grand-format/infographie-quel-secteur-emet-le-plus-de-gaz-effet-de-serre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www.youtube.com/watch?v=7-MreFffBS4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hyperlink" Target="https://www.20minutes.fr/planete/3186159-20211208-agriculture-bientot-usines-methanisation-xxl-france" TargetMode="External"/><Relationship Id="rId2" Type="http://schemas.openxmlformats.org/officeDocument/2006/relationships/hyperlink" Target="https://www.recarchitecture.com/la-plus-grande-usine-de-methanisation-urbaine-de-france-inauguree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hyperlink" Target="https://www.omnegy.com/methanisation-des-dechets/" TargetMode="Externa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éthanisation : processus, conditions, étapes | Choisir.com">
            <a:extLst>
              <a:ext uri="{FF2B5EF4-FFF2-40B4-BE49-F238E27FC236}">
                <a16:creationId xmlns:a16="http://schemas.microsoft.com/office/drawing/2014/main" id="{BFD285D9-8FAA-E914-CD11-13B6595A43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t="19088" r="7804"/>
          <a:stretch>
            <a:fillRect/>
          </a:stretch>
        </p:blipFill>
        <p:spPr bwMode="auto">
          <a:xfrm>
            <a:off x="1248630" y="643234"/>
            <a:ext cx="6217920" cy="3232344"/>
          </a:xfrm>
          <a:prstGeom prst="rect">
            <a:avLst/>
          </a:prstGeom>
          <a:noFill/>
          <a:ln>
            <a:solidFill>
              <a:srgbClr val="0066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ED6F060-1FD8-C6D0-3BA6-058DC8D40338}"/>
              </a:ext>
            </a:extLst>
          </p:cNvPr>
          <p:cNvSpPr txBox="1"/>
          <p:nvPr/>
        </p:nvSpPr>
        <p:spPr>
          <a:xfrm>
            <a:off x="1731056" y="3958749"/>
            <a:ext cx="609494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dirty="0">
                <a:solidFill>
                  <a:srgbClr val="0066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https://www.choisir.com/energie/articles/172725</a:t>
            </a:r>
            <a:r>
              <a:rPr lang="fr-FR" sz="1100" dirty="0">
                <a:solidFill>
                  <a:srgbClr val="46788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fr-FR" sz="1100" dirty="0">
                <a:solidFill>
                  <a:srgbClr val="0066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le-processus-de-methanisation</a:t>
            </a:r>
            <a:endParaRPr lang="fr-FR" sz="1100" dirty="0">
              <a:solidFill>
                <a:srgbClr val="0066FF"/>
              </a:solidFill>
            </a:endParaRPr>
          </a:p>
          <a:p>
            <a:endParaRPr lang="fr-FR" sz="1100" dirty="0">
              <a:solidFill>
                <a:srgbClr val="0066FF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CF0E87B-8D0F-7D07-6CF2-16D41B9B4A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5536" y="2259406"/>
            <a:ext cx="3455588" cy="366335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DEB87EA-C8A9-D027-CE32-8180C86910B3}"/>
              </a:ext>
            </a:extLst>
          </p:cNvPr>
          <p:cNvSpPr txBox="1"/>
          <p:nvPr/>
        </p:nvSpPr>
        <p:spPr>
          <a:xfrm>
            <a:off x="8166340" y="5977470"/>
            <a:ext cx="338444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dirty="0">
                <a:solidFill>
                  <a:srgbClr val="0066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https://biogaz-ingenierie.fr/procedes-et-valorisation/</a:t>
            </a:r>
            <a:endParaRPr lang="fr-FR" sz="1100" dirty="0">
              <a:solidFill>
                <a:srgbClr val="0066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100" dirty="0">
              <a:solidFill>
                <a:srgbClr val="0066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658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os solutions de méthanisation">
            <a:extLst>
              <a:ext uri="{FF2B5EF4-FFF2-40B4-BE49-F238E27FC236}">
                <a16:creationId xmlns:a16="http://schemas.microsoft.com/office/drawing/2014/main" id="{CFB0AE27-8847-1B9E-5A3A-EA7776CEF8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451" y="825527"/>
            <a:ext cx="10367098" cy="4975667"/>
          </a:xfrm>
          <a:prstGeom prst="rect">
            <a:avLst/>
          </a:prstGeom>
          <a:noFill/>
          <a:ln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A475EE7-D45E-6110-EC40-3D1CD3295B5A}"/>
              </a:ext>
            </a:extLst>
          </p:cNvPr>
          <p:cNvSpPr txBox="1"/>
          <p:nvPr/>
        </p:nvSpPr>
        <p:spPr>
          <a:xfrm>
            <a:off x="5784369" y="5901668"/>
            <a:ext cx="609494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dirty="0">
                <a:solidFill>
                  <a:srgbClr val="00B0F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https://www.terega-solutions.fr/solutions</a:t>
            </a:r>
            <a:r>
              <a:rPr lang="fr-FR" sz="1100" dirty="0">
                <a:solidFill>
                  <a:srgbClr val="467886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fr-FR" sz="1100" dirty="0">
                <a:solidFill>
                  <a:srgbClr val="00B0F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nos-solutions-de-methanisation-agricole</a:t>
            </a:r>
            <a:endParaRPr lang="fr-FR" sz="1100" dirty="0">
              <a:solidFill>
                <a:srgbClr val="00B0F0"/>
              </a:solidFill>
            </a:endParaRPr>
          </a:p>
          <a:p>
            <a:endParaRPr lang="fr-FR" sz="11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6C7D613-D443-7260-2CC2-7BBE9134E6DC}"/>
              </a:ext>
            </a:extLst>
          </p:cNvPr>
          <p:cNvSpPr txBox="1"/>
          <p:nvPr/>
        </p:nvSpPr>
        <p:spPr>
          <a:xfrm>
            <a:off x="805246" y="240752"/>
            <a:ext cx="26787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0066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Méthanisation</a:t>
            </a:r>
          </a:p>
        </p:txBody>
      </p:sp>
    </p:spTree>
    <p:extLst>
      <p:ext uri="{BB962C8B-B14F-4D97-AF65-F5344CB8AC3E}">
        <p14:creationId xmlns:p14="http://schemas.microsoft.com/office/powerpoint/2010/main" val="3892244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B6B5322-4978-F7B4-9729-F0087169DC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777" y="527842"/>
            <a:ext cx="7977945" cy="5058571"/>
          </a:xfrm>
          <a:prstGeom prst="rect">
            <a:avLst/>
          </a:prstGeom>
          <a:noFill/>
          <a:ln>
            <a:solidFill>
              <a:srgbClr val="0066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D5BD410-86F2-B5D3-F019-FFF7426007A7}"/>
              </a:ext>
            </a:extLst>
          </p:cNvPr>
          <p:cNvSpPr txBox="1"/>
          <p:nvPr/>
        </p:nvSpPr>
        <p:spPr>
          <a:xfrm>
            <a:off x="2507013" y="5659530"/>
            <a:ext cx="609494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dirty="0">
                <a:solidFill>
                  <a:srgbClr val="0066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https://www.arvalis.fr/infos-techniques/la-methanisation-une-source-denergie-et-de-fertilisant</a:t>
            </a:r>
            <a:endParaRPr lang="fr-FR" sz="1100" dirty="0">
              <a:solidFill>
                <a:srgbClr val="0066FF"/>
              </a:solidFill>
            </a:endParaRPr>
          </a:p>
          <a:p>
            <a:endParaRPr lang="fr-FR" sz="1100"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CE84371-C756-29A1-400C-6D66E1DCF59E}"/>
              </a:ext>
            </a:extLst>
          </p:cNvPr>
          <p:cNvGrpSpPr/>
          <p:nvPr/>
        </p:nvGrpSpPr>
        <p:grpSpPr>
          <a:xfrm>
            <a:off x="9191178" y="3971925"/>
            <a:ext cx="2427225" cy="2636044"/>
            <a:chOff x="0" y="0"/>
            <a:chExt cx="1711960" cy="1662113"/>
          </a:xfrm>
        </p:grpSpPr>
        <p:sp>
          <p:nvSpPr>
            <p:cNvPr id="3" name="Zone de texte 2">
              <a:extLst>
                <a:ext uri="{FF2B5EF4-FFF2-40B4-BE49-F238E27FC236}">
                  <a16:creationId xmlns:a16="http://schemas.microsoft.com/office/drawing/2014/main" id="{EDC243BA-4116-4AB2-9363-F89C87E77AD7}"/>
                </a:ext>
              </a:extLst>
            </p:cNvPr>
            <p:cNvSpPr txBox="1"/>
            <p:nvPr/>
          </p:nvSpPr>
          <p:spPr>
            <a:xfrm>
              <a:off x="0" y="1190625"/>
              <a:ext cx="1711960" cy="47148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800"/>
                </a:spcAft>
                <a:buNone/>
              </a:pPr>
              <a:r>
                <a:rPr lang="fr-FR" sz="1100" i="1" kern="100">
                  <a:effectLst/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Methanococcus,</a:t>
              </a:r>
              <a:r>
                <a:rPr lang="fr-FR" sz="1100" kern="100">
                  <a:effectLst/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  archée méthanogène</a:t>
              </a:r>
              <a:endParaRPr lang="fr-FR" sz="12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4" name="Image 3" descr="Une image contenant noir et blanc, Photographie monochrome, nature, moisissure&#10;&#10;Le contenu généré par l’IA peut être incorrect.">
              <a:extLst>
                <a:ext uri="{FF2B5EF4-FFF2-40B4-BE49-F238E27FC236}">
                  <a16:creationId xmlns:a16="http://schemas.microsoft.com/office/drawing/2014/main" id="{09DE96D3-407E-6B54-8A22-F496CD175C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79" t="22192" b="13465"/>
            <a:stretch>
              <a:fillRect/>
            </a:stretch>
          </p:blipFill>
          <p:spPr bwMode="auto">
            <a:xfrm>
              <a:off x="133350" y="0"/>
              <a:ext cx="1431290" cy="121856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38481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1826722C-7DBF-38AD-BD4C-B2565B9BAF35}"/>
              </a:ext>
            </a:extLst>
          </p:cNvPr>
          <p:cNvSpPr txBox="1"/>
          <p:nvPr/>
        </p:nvSpPr>
        <p:spPr>
          <a:xfrm>
            <a:off x="1544610" y="1354906"/>
            <a:ext cx="2773561" cy="2074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051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fr-FR" sz="24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Hydrolyse. </a:t>
            </a:r>
            <a:endParaRPr lang="fr-FR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7051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fr-FR" sz="2400" b="1" kern="10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Acidogenèse</a:t>
            </a:r>
            <a:r>
              <a:rPr lang="fr-FR" sz="24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endParaRPr lang="fr-FR" sz="2400" b="1" kern="100" dirty="0"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7051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fr-FR" sz="2400" b="1" kern="10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Acétogenèse</a:t>
            </a:r>
            <a:r>
              <a:rPr lang="fr-FR" sz="24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endParaRPr lang="fr-FR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70510" algn="just">
              <a:lnSpc>
                <a:spcPct val="115000"/>
              </a:lnSpc>
              <a:spcAft>
                <a:spcPts val="800"/>
              </a:spcAft>
            </a:pPr>
            <a:r>
              <a:rPr lang="fr-FR" sz="2400" b="1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Méthanogenèse. </a:t>
            </a:r>
            <a:endParaRPr lang="fr-FR" sz="2000" b="1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9851EF9B-786D-D814-B155-53CBC3839583}"/>
              </a:ext>
            </a:extLst>
          </p:cNvPr>
          <p:cNvGrpSpPr/>
          <p:nvPr/>
        </p:nvGrpSpPr>
        <p:grpSpPr>
          <a:xfrm>
            <a:off x="4922044" y="1450181"/>
            <a:ext cx="5893203" cy="4386263"/>
            <a:chOff x="5505152" y="620271"/>
            <a:chExt cx="5288664" cy="3837429"/>
          </a:xfrm>
        </p:grpSpPr>
        <p:pic>
          <p:nvPicPr>
            <p:cNvPr id="3074" name="Image 24">
              <a:extLst>
                <a:ext uri="{FF2B5EF4-FFF2-40B4-BE49-F238E27FC236}">
                  <a16:creationId xmlns:a16="http://schemas.microsoft.com/office/drawing/2014/main" id="{35ECEBA1-6D4D-B59F-7DA8-70F3618CFA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31641" y="1622798"/>
              <a:ext cx="2162175" cy="1328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3" name="Image 2" descr="undefined">
              <a:extLst>
                <a:ext uri="{FF2B5EF4-FFF2-40B4-BE49-F238E27FC236}">
                  <a16:creationId xmlns:a16="http://schemas.microsoft.com/office/drawing/2014/main" id="{E1DE8134-AD23-8E3F-7C8C-5912E12D85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21337" y="620271"/>
              <a:ext cx="2638425" cy="901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6" name="Image 20">
              <a:extLst>
                <a:ext uri="{FF2B5EF4-FFF2-40B4-BE49-F238E27FC236}">
                  <a16:creationId xmlns:a16="http://schemas.microsoft.com/office/drawing/2014/main" id="{F00A53DE-4404-CDAC-C270-A8C1CA7B36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981" y="3362393"/>
              <a:ext cx="2574925" cy="904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5" name="Image 21" descr="undefined">
              <a:extLst>
                <a:ext uri="{FF2B5EF4-FFF2-40B4-BE49-F238E27FC236}">
                  <a16:creationId xmlns:a16="http://schemas.microsoft.com/office/drawing/2014/main" id="{9FB55487-7305-99D5-3509-B3C8F65321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7667" y="1870646"/>
              <a:ext cx="1325562" cy="9715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angle 13">
              <a:extLst>
                <a:ext uri="{FF2B5EF4-FFF2-40B4-BE49-F238E27FC236}">
                  <a16:creationId xmlns:a16="http://schemas.microsoft.com/office/drawing/2014/main" id="{1C406DA8-9E28-27F8-52C8-C1D9EDA735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5152" y="631384"/>
              <a:ext cx="73609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Aptos" panose="020B0004020202020204" pitchFamily="34" charset="0"/>
                  <a:cs typeface="Calibri" panose="020F0502020204030204" pitchFamily="34" charset="0"/>
                </a:rPr>
                <a:t>Lipides</a:t>
              </a:r>
              <a:r>
                <a:rPr kumimoji="0" lang="fr-FR" altLang="fr-FR" sz="1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Calibri" panose="020F0502020204030204" pitchFamily="34" charset="0"/>
                </a:rPr>
                <a:t> </a:t>
              </a:r>
              <a:endPara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ctangle 14">
              <a:extLst>
                <a:ext uri="{FF2B5EF4-FFF2-40B4-BE49-F238E27FC236}">
                  <a16:creationId xmlns:a16="http://schemas.microsoft.com/office/drawing/2014/main" id="{47418023-221A-A1EC-85B8-8B4A1180D9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8546" y="4149923"/>
              <a:ext cx="93589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Aptos" panose="020B0004020202020204" pitchFamily="34" charset="0"/>
                  <a:cs typeface="Calibri" panose="020F0502020204030204" pitchFamily="34" charset="0"/>
                </a:rPr>
                <a:t>Prot</a:t>
              </a:r>
              <a:r>
                <a:rPr kumimoji="0" lang="fr-FR" altLang="fr-FR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Calibri" panose="020F0502020204030204" pitchFamily="34" charset="0"/>
                </a:rPr>
                <a:t>é</a:t>
              </a:r>
              <a:r>
                <a:rPr kumimoji="0" lang="fr-FR" altLang="fr-FR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Aptos" panose="020B0004020202020204" pitchFamily="34" charset="0"/>
                  <a:cs typeface="Calibri" panose="020F0502020204030204" pitchFamily="34" charset="0"/>
                </a:rPr>
                <a:t>ines</a:t>
              </a:r>
              <a:r>
                <a:rPr kumimoji="0" lang="fr-FR" altLang="fr-FR" sz="1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Calibri" panose="020F0502020204030204" pitchFamily="34" charset="0"/>
                </a:rPr>
                <a:t> </a:t>
              </a:r>
              <a:endPara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Rectangle 16">
              <a:extLst>
                <a:ext uri="{FF2B5EF4-FFF2-40B4-BE49-F238E27FC236}">
                  <a16:creationId xmlns:a16="http://schemas.microsoft.com/office/drawing/2014/main" id="{A00CF456-264A-69EA-7D0F-252DF0BE49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54817" y="2836354"/>
              <a:ext cx="143257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Aptos" panose="020B0004020202020204" pitchFamily="34" charset="0"/>
                  <a:cs typeface="Calibri" panose="020F0502020204030204" pitchFamily="34" charset="0"/>
                </a:rPr>
                <a:t>Polysaccharides</a:t>
              </a:r>
              <a:r>
                <a:rPr kumimoji="0" lang="fr-FR" altLang="fr-FR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Calibri" panose="020F0502020204030204" pitchFamily="34" charset="0"/>
                </a:rPr>
                <a:t> </a:t>
              </a:r>
              <a:r>
                <a:rPr kumimoji="0" lang="fr-FR" altLang="fr-FR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Aptos" panose="020B0004020202020204" pitchFamily="34" charset="0"/>
                  <a:cs typeface="Calibri" panose="020F0502020204030204" pitchFamily="34" charset="0"/>
                </a:rPr>
                <a:t>:</a:t>
              </a:r>
              <a:endPara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Rectangle 17">
              <a:extLst>
                <a:ext uri="{FF2B5EF4-FFF2-40B4-BE49-F238E27FC236}">
                  <a16:creationId xmlns:a16="http://schemas.microsoft.com/office/drawing/2014/main" id="{233CE688-7FE8-F31D-806B-3D785EEEAE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31641" y="1404649"/>
              <a:ext cx="1410964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Aptos" panose="020B0004020202020204" pitchFamily="34" charset="0"/>
                  <a:cs typeface="Calibri" panose="020F0502020204030204" pitchFamily="34" charset="0"/>
                </a:rPr>
                <a:t>A</a:t>
              </a:r>
              <a:r>
                <a:rPr kumimoji="0" lang="fr-FR" altLang="fr-FR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Aptos" panose="020B0004020202020204" pitchFamily="34" charset="0"/>
                  <a:cs typeface="Calibri" panose="020F0502020204030204" pitchFamily="34" charset="0"/>
                </a:rPr>
                <a:t>cide nucl</a:t>
              </a:r>
              <a:r>
                <a:rPr kumimoji="0" lang="fr-FR" altLang="fr-FR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Calibri" panose="020F0502020204030204" pitchFamily="34" charset="0"/>
                </a:rPr>
                <a:t>é</a:t>
              </a:r>
              <a:r>
                <a:rPr kumimoji="0" lang="fr-FR" altLang="fr-FR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Aptos" panose="020B0004020202020204" pitchFamily="34" charset="0"/>
                  <a:cs typeface="Calibri" panose="020F0502020204030204" pitchFamily="34" charset="0"/>
                </a:rPr>
                <a:t>ique</a:t>
              </a:r>
              <a:r>
                <a:rPr kumimoji="0" lang="fr-FR" altLang="fr-FR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Calibri" panose="020F0502020204030204" pitchFamily="34" charset="0"/>
                </a:rPr>
                <a:t> </a:t>
              </a:r>
              <a:endPara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6822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e biogaz est fabriqué par méthanisation des déchets dans une cuve en aérobie - sans air.">
            <a:extLst>
              <a:ext uri="{FF2B5EF4-FFF2-40B4-BE49-F238E27FC236}">
                <a16:creationId xmlns:a16="http://schemas.microsoft.com/office/drawing/2014/main" id="{40889B32-EBEC-4C3F-A9E8-E97DFA00C0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927" y="290945"/>
            <a:ext cx="6691746" cy="3764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68AC507E-6698-484F-F0CF-7179D9910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2040673"/>
              </p:ext>
            </p:extLst>
          </p:nvPr>
        </p:nvGraphicFramePr>
        <p:xfrm>
          <a:off x="3288938" y="4218564"/>
          <a:ext cx="8638310" cy="2335292"/>
        </p:xfrm>
        <a:graphic>
          <a:graphicData uri="http://schemas.openxmlformats.org/drawingml/2006/table">
            <a:tbl>
              <a:tblPr/>
              <a:tblGrid>
                <a:gridCol w="1814167">
                  <a:extLst>
                    <a:ext uri="{9D8B030D-6E8A-4147-A177-3AD203B41FA5}">
                      <a16:colId xmlns:a16="http://schemas.microsoft.com/office/drawing/2014/main" val="1221155100"/>
                    </a:ext>
                  </a:extLst>
                </a:gridCol>
                <a:gridCol w="1483477">
                  <a:extLst>
                    <a:ext uri="{9D8B030D-6E8A-4147-A177-3AD203B41FA5}">
                      <a16:colId xmlns:a16="http://schemas.microsoft.com/office/drawing/2014/main" val="1566505309"/>
                    </a:ext>
                  </a:extLst>
                </a:gridCol>
                <a:gridCol w="1311215">
                  <a:extLst>
                    <a:ext uri="{9D8B030D-6E8A-4147-A177-3AD203B41FA5}">
                      <a16:colId xmlns:a16="http://schemas.microsoft.com/office/drawing/2014/main" val="1156791752"/>
                    </a:ext>
                  </a:extLst>
                </a:gridCol>
                <a:gridCol w="1584123">
                  <a:extLst>
                    <a:ext uri="{9D8B030D-6E8A-4147-A177-3AD203B41FA5}">
                      <a16:colId xmlns:a16="http://schemas.microsoft.com/office/drawing/2014/main" val="2561459208"/>
                    </a:ext>
                  </a:extLst>
                </a:gridCol>
                <a:gridCol w="2445328">
                  <a:extLst>
                    <a:ext uri="{9D8B030D-6E8A-4147-A177-3AD203B41FA5}">
                      <a16:colId xmlns:a16="http://schemas.microsoft.com/office/drawing/2014/main" val="2329583581"/>
                    </a:ext>
                  </a:extLst>
                </a:gridCol>
              </a:tblGrid>
              <a:tr h="68615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800" dirty="0">
                          <a:solidFill>
                            <a:srgbClr val="0066FF"/>
                          </a:solidFill>
                          <a:effectLst/>
                        </a:rPr>
                        <a:t>Composants</a:t>
                      </a:r>
                    </a:p>
                  </a:txBody>
                  <a:tcPr marL="4475" marR="4475" marT="4475" marB="4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800" dirty="0">
                          <a:solidFill>
                            <a:srgbClr val="0066FF"/>
                          </a:solidFill>
                          <a:effectLst/>
                        </a:rPr>
                        <a:t>Ordures ménagères</a:t>
                      </a:r>
                    </a:p>
                  </a:txBody>
                  <a:tcPr marL="4475" marR="4475" marT="4475" marB="4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800" dirty="0">
                          <a:solidFill>
                            <a:srgbClr val="0066FF"/>
                          </a:solidFill>
                          <a:effectLst/>
                        </a:rPr>
                        <a:t>Boues de STEP</a:t>
                      </a:r>
                    </a:p>
                  </a:txBody>
                  <a:tcPr marL="4475" marR="4475" marT="4475" marB="4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800">
                          <a:solidFill>
                            <a:srgbClr val="0066FF"/>
                          </a:solidFill>
                          <a:effectLst/>
                        </a:rPr>
                        <a:t>Déchets agricoles</a:t>
                      </a:r>
                      <a:endParaRPr lang="fr-FR" sz="1800" dirty="0">
                        <a:solidFill>
                          <a:srgbClr val="0066FF"/>
                        </a:solidFill>
                        <a:effectLst/>
                      </a:endParaRPr>
                    </a:p>
                  </a:txBody>
                  <a:tcPr marL="4475" marR="4475" marT="4475" marB="4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800">
                          <a:solidFill>
                            <a:srgbClr val="0066FF"/>
                          </a:solidFill>
                          <a:effectLst/>
                        </a:rPr>
                        <a:t>Déchets de l’industrie agro-alimentaire</a:t>
                      </a:r>
                      <a:endParaRPr lang="fr-FR" sz="1800" dirty="0">
                        <a:solidFill>
                          <a:srgbClr val="0066FF"/>
                        </a:solidFill>
                        <a:effectLst/>
                      </a:endParaRPr>
                    </a:p>
                  </a:txBody>
                  <a:tcPr marL="4475" marR="4475" marT="4475" marB="4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5655316"/>
                  </a:ext>
                </a:extLst>
              </a:tr>
              <a:tr h="26109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800" dirty="0">
                          <a:effectLst/>
                        </a:rPr>
                        <a:t>CH</a:t>
                      </a:r>
                      <a:r>
                        <a:rPr lang="fr-FR" sz="1800" baseline="-25000" dirty="0">
                          <a:effectLst/>
                        </a:rPr>
                        <a:t>4</a:t>
                      </a:r>
                      <a:r>
                        <a:rPr lang="fr-FR" sz="1800" dirty="0">
                          <a:effectLst/>
                        </a:rPr>
                        <a:t> % vol</a:t>
                      </a:r>
                    </a:p>
                  </a:txBody>
                  <a:tcPr marL="4475" marR="4475" marT="4475" marB="4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800" dirty="0">
                          <a:effectLst/>
                        </a:rPr>
                        <a:t>50-60</a:t>
                      </a:r>
                    </a:p>
                  </a:txBody>
                  <a:tcPr marL="4475" marR="4475" marT="4475" marB="4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800" dirty="0">
                          <a:effectLst/>
                        </a:rPr>
                        <a:t>60-75</a:t>
                      </a:r>
                    </a:p>
                  </a:txBody>
                  <a:tcPr marL="4475" marR="4475" marT="4475" marB="4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800">
                          <a:effectLst/>
                        </a:rPr>
                        <a:t>60-75</a:t>
                      </a:r>
                      <a:endParaRPr lang="fr-FR" sz="1800" dirty="0">
                        <a:effectLst/>
                      </a:endParaRPr>
                    </a:p>
                  </a:txBody>
                  <a:tcPr marL="4475" marR="4475" marT="4475" marB="4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800">
                          <a:effectLst/>
                        </a:rPr>
                        <a:t>68</a:t>
                      </a:r>
                      <a:endParaRPr lang="fr-FR" sz="2000" dirty="0">
                        <a:effectLst/>
                      </a:endParaRPr>
                    </a:p>
                  </a:txBody>
                  <a:tcPr marL="4475" marR="4475" marT="4475" marB="4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6692430"/>
                  </a:ext>
                </a:extLst>
              </a:tr>
              <a:tr h="26109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800" dirty="0">
                          <a:effectLst/>
                        </a:rPr>
                        <a:t>CO</a:t>
                      </a:r>
                      <a:r>
                        <a:rPr lang="fr-FR" sz="1800" baseline="-25000" dirty="0">
                          <a:effectLst/>
                        </a:rPr>
                        <a:t>2</a:t>
                      </a:r>
                      <a:r>
                        <a:rPr lang="fr-FR" sz="1800" dirty="0">
                          <a:effectLst/>
                        </a:rPr>
                        <a:t> % vol</a:t>
                      </a:r>
                    </a:p>
                  </a:txBody>
                  <a:tcPr marL="4475" marR="4475" marT="4475" marB="4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800" dirty="0">
                          <a:effectLst/>
                        </a:rPr>
                        <a:t>38-34</a:t>
                      </a:r>
                    </a:p>
                  </a:txBody>
                  <a:tcPr marL="4475" marR="4475" marT="4475" marB="4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800" dirty="0">
                          <a:effectLst/>
                        </a:rPr>
                        <a:t>33-19 </a:t>
                      </a:r>
                    </a:p>
                  </a:txBody>
                  <a:tcPr marL="4475" marR="4475" marT="4475" marB="4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800">
                          <a:effectLst/>
                        </a:rPr>
                        <a:t>33-19</a:t>
                      </a:r>
                      <a:endParaRPr lang="fr-FR" sz="1800" dirty="0">
                        <a:effectLst/>
                      </a:endParaRPr>
                    </a:p>
                  </a:txBody>
                  <a:tcPr marL="4475" marR="4475" marT="4475" marB="4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800">
                          <a:effectLst/>
                        </a:rPr>
                        <a:t>26</a:t>
                      </a:r>
                      <a:endParaRPr lang="fr-FR" sz="2000">
                        <a:effectLst/>
                      </a:endParaRPr>
                    </a:p>
                  </a:txBody>
                  <a:tcPr marL="4475" marR="4475" marT="4475" marB="4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1654694"/>
                  </a:ext>
                </a:extLst>
              </a:tr>
              <a:tr h="29374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800" dirty="0">
                          <a:effectLst/>
                        </a:rPr>
                        <a:t>N</a:t>
                      </a:r>
                      <a:r>
                        <a:rPr lang="fr-FR" sz="1800" baseline="-25000" dirty="0">
                          <a:effectLst/>
                        </a:rPr>
                        <a:t>2</a:t>
                      </a:r>
                      <a:r>
                        <a:rPr lang="fr-FR" sz="1800" dirty="0">
                          <a:effectLst/>
                        </a:rPr>
                        <a:t> % vol</a:t>
                      </a:r>
                    </a:p>
                  </a:txBody>
                  <a:tcPr marL="4475" marR="4475" marT="4475" marB="4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800" dirty="0">
                          <a:effectLst/>
                        </a:rPr>
                        <a:t>5-0</a:t>
                      </a:r>
                    </a:p>
                  </a:txBody>
                  <a:tcPr marL="4475" marR="4475" marT="4475" marB="4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effectLst/>
                        </a:rPr>
                        <a:t>1-0</a:t>
                      </a:r>
                    </a:p>
                  </a:txBody>
                  <a:tcPr marL="4475" marR="4475" marT="4475" marB="4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800">
                          <a:effectLst/>
                        </a:rPr>
                        <a:t>1-0</a:t>
                      </a:r>
                      <a:endParaRPr lang="fr-FR" sz="1800" dirty="0">
                        <a:effectLst/>
                      </a:endParaRPr>
                    </a:p>
                  </a:txBody>
                  <a:tcPr marL="4475" marR="4475" marT="4475" marB="4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800">
                          <a:effectLst/>
                        </a:rPr>
                        <a:t>-</a:t>
                      </a:r>
                      <a:endParaRPr lang="fr-FR" sz="2000">
                        <a:effectLst/>
                      </a:endParaRPr>
                    </a:p>
                  </a:txBody>
                  <a:tcPr marL="4475" marR="4475" marT="4475" marB="4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8508422"/>
                  </a:ext>
                </a:extLst>
              </a:tr>
              <a:tr h="26109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800" dirty="0">
                          <a:effectLst/>
                        </a:rPr>
                        <a:t>O</a:t>
                      </a:r>
                      <a:r>
                        <a:rPr lang="fr-FR" sz="1800" baseline="-25000" dirty="0">
                          <a:effectLst/>
                        </a:rPr>
                        <a:t>2</a:t>
                      </a:r>
                      <a:r>
                        <a:rPr lang="fr-FR" sz="1800" dirty="0">
                          <a:effectLst/>
                        </a:rPr>
                        <a:t>  % vol</a:t>
                      </a:r>
                    </a:p>
                  </a:txBody>
                  <a:tcPr marL="4475" marR="4475" marT="4475" marB="4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800" dirty="0">
                          <a:effectLst/>
                        </a:rPr>
                        <a:t>1-0</a:t>
                      </a:r>
                    </a:p>
                  </a:txBody>
                  <a:tcPr marL="4475" marR="4475" marT="4475" marB="4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800" dirty="0">
                          <a:effectLst/>
                        </a:rPr>
                        <a:t>&lt; 0,5</a:t>
                      </a:r>
                    </a:p>
                  </a:txBody>
                  <a:tcPr marL="4475" marR="4475" marT="4475" marB="4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800" dirty="0">
                          <a:effectLst/>
                        </a:rPr>
                        <a:t>&lt; 0,5</a:t>
                      </a:r>
                    </a:p>
                  </a:txBody>
                  <a:tcPr marL="4475" marR="4475" marT="4475" marB="4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800" dirty="0">
                          <a:effectLst/>
                        </a:rPr>
                        <a:t>-</a:t>
                      </a:r>
                      <a:endParaRPr lang="fr-FR" sz="2000" dirty="0">
                        <a:effectLst/>
                      </a:endParaRPr>
                    </a:p>
                  </a:txBody>
                  <a:tcPr marL="4475" marR="4475" marT="4475" marB="4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4390193"/>
                  </a:ext>
                </a:extLst>
              </a:tr>
              <a:tr h="345373">
                <a:tc gridSpan="5">
                  <a:txBody>
                    <a:bodyPr/>
                    <a:lstStyle/>
                    <a:p>
                      <a:pPr algn="ctr">
                        <a:buNone/>
                      </a:pPr>
                      <a:endParaRPr lang="fr-FR" sz="2400" dirty="0">
                        <a:effectLst/>
                      </a:endParaRPr>
                    </a:p>
                  </a:txBody>
                  <a:tcPr marL="4475" marR="4475" marT="4475" marB="447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4475" marR="4475" marT="4475" marB="4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4475" marR="4475" marT="4475" marB="4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4475" marR="4475" marT="4475" marB="4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4475" marR="4475" marT="4475" marB="447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330293"/>
                  </a:ext>
                </a:extLst>
              </a:tr>
              <a:tr h="12062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fr-FR" sz="800">
                        <a:effectLst/>
                      </a:endParaRPr>
                    </a:p>
                  </a:txBody>
                  <a:tcPr marL="4475" marR="4475" marT="4475" marB="447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fr-FR" sz="800" dirty="0">
                        <a:effectLst/>
                      </a:endParaRPr>
                    </a:p>
                  </a:txBody>
                  <a:tcPr marL="4475" marR="4475" marT="4475" marB="447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fr-FR" sz="800" dirty="0">
                        <a:effectLst/>
                      </a:endParaRPr>
                    </a:p>
                  </a:txBody>
                  <a:tcPr marL="4475" marR="4475" marT="4475" marB="447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fr-FR" sz="800" dirty="0">
                        <a:effectLst/>
                      </a:endParaRPr>
                    </a:p>
                  </a:txBody>
                  <a:tcPr marL="4475" marR="4475" marT="4475" marB="447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fr-FR" sz="800" dirty="0">
                        <a:effectLst/>
                      </a:endParaRPr>
                    </a:p>
                  </a:txBody>
                  <a:tcPr marL="4475" marR="4475" marT="4475" marB="447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1806317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91632BCC-4940-504B-39C5-5E670789C323}"/>
              </a:ext>
            </a:extLst>
          </p:cNvPr>
          <p:cNvSpPr txBox="1"/>
          <p:nvPr/>
        </p:nvSpPr>
        <p:spPr>
          <a:xfrm>
            <a:off x="5027413" y="6163370"/>
            <a:ext cx="60971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dirty="0">
                <a:solidFill>
                  <a:srgbClr val="0066FF"/>
                </a:solidFill>
              </a:rPr>
              <a:t>Extrait de </a:t>
            </a:r>
            <a:r>
              <a:rPr lang="fr-FR" sz="1100" dirty="0">
                <a:solidFill>
                  <a:srgbClr val="0066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https://www.biogaz-energie-renouvelable.info/biogaz_composition.html</a:t>
            </a:r>
            <a:endParaRPr lang="fr-FR" sz="1100" dirty="0">
              <a:solidFill>
                <a:srgbClr val="0066FF"/>
              </a:solidFill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78516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4339D04-3DB7-E269-9075-5A50BED3B834}"/>
              </a:ext>
            </a:extLst>
          </p:cNvPr>
          <p:cNvGrpSpPr/>
          <p:nvPr/>
        </p:nvGrpSpPr>
        <p:grpSpPr>
          <a:xfrm>
            <a:off x="1856898" y="1309687"/>
            <a:ext cx="2786539" cy="1433511"/>
            <a:chOff x="0" y="0"/>
            <a:chExt cx="1863090" cy="962025"/>
          </a:xfrm>
        </p:grpSpPr>
        <p:pic>
          <p:nvPicPr>
            <p:cNvPr id="7" name="Image 6" descr="undefined">
              <a:extLst>
                <a:ext uri="{FF2B5EF4-FFF2-40B4-BE49-F238E27FC236}">
                  <a16:creationId xmlns:a16="http://schemas.microsoft.com/office/drawing/2014/main" id="{705F8596-4011-60EA-AA50-352C8FFC7A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1075" y="0"/>
              <a:ext cx="882015" cy="962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Image 7" descr="Une image contenant Police,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4D1D785-AD4F-A2D2-E4E1-78E70FA925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19062"/>
              <a:ext cx="804545" cy="804545"/>
            </a:xfrm>
            <a:prstGeom prst="rect">
              <a:avLst/>
            </a:prstGeom>
          </p:spPr>
        </p:pic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EFF3244B-1E8E-8570-D35C-9326EDB0D95C}"/>
              </a:ext>
            </a:extLst>
          </p:cNvPr>
          <p:cNvGrpSpPr/>
          <p:nvPr/>
        </p:nvGrpSpPr>
        <p:grpSpPr>
          <a:xfrm>
            <a:off x="5216723" y="1309687"/>
            <a:ext cx="6097190" cy="2156262"/>
            <a:chOff x="4475512" y="3276122"/>
            <a:chExt cx="6097190" cy="2156262"/>
          </a:xfrm>
        </p:grpSpPr>
        <p:sp>
          <p:nvSpPr>
            <p:cNvPr id="4" name="Rectangle 2">
              <a:extLst>
                <a:ext uri="{FF2B5EF4-FFF2-40B4-BE49-F238E27FC236}">
                  <a16:creationId xmlns:a16="http://schemas.microsoft.com/office/drawing/2014/main" id="{5BCD07CB-A8FD-BF10-E8FA-EDE153030D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2138" y="3276122"/>
              <a:ext cx="4121943" cy="7386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Aptos" panose="020B0004020202020204" pitchFamily="34" charset="0"/>
                  <a:cs typeface="Calibri" panose="020F0502020204030204" pitchFamily="34" charset="0"/>
                </a:rPr>
                <a:t>CH</a:t>
              </a:r>
              <a:r>
                <a:rPr kumimoji="0" lang="fr-FR" altLang="fr-FR" sz="2400" b="0" i="0" u="none" strike="noStrike" cap="none" normalizeH="0" baseline="-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Aptos" panose="020B0004020202020204" pitchFamily="34" charset="0"/>
                  <a:cs typeface="Calibri" panose="020F0502020204030204" pitchFamily="34" charset="0"/>
                </a:rPr>
                <a:t>4</a:t>
              </a:r>
              <a:r>
                <a:rPr kumimoji="0" lang="fr-FR" altLang="fr-FR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Aptos" panose="020B0004020202020204" pitchFamily="34" charset="0"/>
                  <a:cs typeface="Calibri" panose="020F0502020204030204" pitchFamily="34" charset="0"/>
                </a:rPr>
                <a:t> + 2 O</a:t>
              </a:r>
              <a:r>
                <a:rPr kumimoji="0" lang="fr-FR" altLang="fr-FR" sz="2400" b="0" i="0" u="none" strike="noStrike" cap="none" normalizeH="0" baseline="-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Aptos" panose="020B0004020202020204" pitchFamily="34" charset="0"/>
                  <a:cs typeface="Calibri" panose="020F0502020204030204" pitchFamily="34" charset="0"/>
                </a:rPr>
                <a:t>2</a:t>
              </a:r>
              <a:r>
                <a:rPr kumimoji="0" lang="fr-FR" altLang="fr-FR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Aptos" panose="020B0004020202020204" pitchFamily="34" charset="0"/>
                  <a:cs typeface="Calibri" panose="020F0502020204030204" pitchFamily="34" charset="0"/>
                </a:rPr>
                <a:t> → CO</a:t>
              </a:r>
              <a:r>
                <a:rPr kumimoji="0" lang="fr-FR" altLang="fr-FR" sz="2400" b="0" i="0" u="none" strike="noStrike" cap="none" normalizeH="0" baseline="-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Aptos" panose="020B0004020202020204" pitchFamily="34" charset="0"/>
                  <a:cs typeface="Calibri" panose="020F0502020204030204" pitchFamily="34" charset="0"/>
                </a:rPr>
                <a:t>2</a:t>
              </a:r>
              <a:r>
                <a:rPr kumimoji="0" lang="fr-FR" altLang="fr-FR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Aptos" panose="020B0004020202020204" pitchFamily="34" charset="0"/>
                  <a:cs typeface="Calibri" panose="020F0502020204030204" pitchFamily="34" charset="0"/>
                </a:rPr>
                <a:t> + 2 H</a:t>
              </a:r>
              <a:r>
                <a:rPr kumimoji="0" lang="fr-FR" altLang="fr-FR" sz="2400" b="0" i="0" u="none" strike="noStrike" cap="none" normalizeH="0" baseline="-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Aptos" panose="020B0004020202020204" pitchFamily="34" charset="0"/>
                  <a:cs typeface="Calibri" panose="020F0502020204030204" pitchFamily="34" charset="0"/>
                </a:rPr>
                <a:t>2</a:t>
              </a:r>
              <a:r>
                <a:rPr kumimoji="0" lang="fr-FR" altLang="fr-FR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Aptos" panose="020B0004020202020204" pitchFamily="34" charset="0"/>
                  <a:cs typeface="Calibri" panose="020F0502020204030204" pitchFamily="34" charset="0"/>
                </a:rPr>
                <a:t>O</a:t>
              </a:r>
              <a:endParaRPr kumimoji="0" lang="fr-FR" altLang="fr-F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4097" name="Image 1" descr="Une image contenant Carmin, rouge, clipart&#10;&#10;Le contenu généré par l’IA peut être incorrect.">
              <a:extLst>
                <a:ext uri="{FF2B5EF4-FFF2-40B4-BE49-F238E27FC236}">
                  <a16:creationId xmlns:a16="http://schemas.microsoft.com/office/drawing/2014/main" id="{FBCA7FE0-18BC-64B3-E36A-DF5E646D11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4750594" y="4014786"/>
              <a:ext cx="5547026" cy="9715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09FFF2A-BA05-848E-AB2A-8442B59970D8}"/>
                </a:ext>
              </a:extLst>
            </p:cNvPr>
            <p:cNvSpPr txBox="1"/>
            <p:nvPr/>
          </p:nvSpPr>
          <p:spPr>
            <a:xfrm>
              <a:off x="4475512" y="5040354"/>
              <a:ext cx="6097190" cy="3920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5000"/>
                </a:lnSpc>
                <a:spcAft>
                  <a:spcPts val="800"/>
                </a:spcAft>
                <a:buNone/>
              </a:pPr>
              <a:r>
                <a:rPr lang="fr-FR" sz="1800" kern="100" dirty="0">
                  <a:effectLst/>
                  <a:latin typeface="Symbol" panose="05050102010706020507" pitchFamily="18" charset="2"/>
                  <a:ea typeface="Aptos" panose="020B0004020202020204" pitchFamily="34" charset="0"/>
                  <a:cs typeface="Calibri" panose="020F0502020204030204" pitchFamily="34" charset="0"/>
                </a:rPr>
                <a:t>D</a:t>
              </a:r>
              <a:r>
                <a:rPr lang="fr-FR" sz="1800" kern="100" dirty="0">
                  <a:effectLst/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E = – 804 </a:t>
              </a:r>
              <a:r>
                <a:rPr lang="fr-FR" sz="1800" kern="100" dirty="0" err="1">
                  <a:effectLst/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kJ.mol</a:t>
              </a:r>
              <a:r>
                <a:rPr lang="fr-FR" sz="1800" kern="100" baseline="30000" dirty="0">
                  <a:effectLst/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–1</a:t>
              </a:r>
              <a:endParaRPr lang="fr-F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68473920-B02B-EE5B-0F84-56CFA8376B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5417" y="3993256"/>
            <a:ext cx="4621166" cy="235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105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3637A1F-D466-DAE0-C02D-7A5F76916E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067" y="402504"/>
            <a:ext cx="3476913" cy="2404990"/>
          </a:xfrm>
          <a:prstGeom prst="rect">
            <a:avLst/>
          </a:prstGeom>
          <a:ln>
            <a:solidFill>
              <a:srgbClr val="0066FF"/>
            </a:solidFill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3AC2C60-1AC3-31FC-6EDE-E8F5A8E96975}"/>
              </a:ext>
            </a:extLst>
          </p:cNvPr>
          <p:cNvSpPr txBox="1"/>
          <p:nvPr/>
        </p:nvSpPr>
        <p:spPr>
          <a:xfrm>
            <a:off x="4065224" y="523948"/>
            <a:ext cx="264856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100" dirty="0">
                <a:solidFill>
                  <a:srgbClr val="0066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https://www.courrierinternational.com/grand-format</a:t>
            </a:r>
            <a:r>
              <a:rPr lang="fr-FR" sz="1100" dirty="0">
                <a:solidFill>
                  <a:srgbClr val="467886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fr-FR" sz="1100" dirty="0">
                <a:solidFill>
                  <a:srgbClr val="0066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infographie-quel-secteur-emet-le-plus-de-gaz-effet-de-serre</a:t>
            </a:r>
            <a:endParaRPr lang="fr-FR" sz="1100" dirty="0">
              <a:solidFill>
                <a:srgbClr val="0066FF"/>
              </a:solidFill>
            </a:endParaRPr>
          </a:p>
          <a:p>
            <a:pPr algn="ctr"/>
            <a:endParaRPr lang="fr-FR" sz="1100" dirty="0"/>
          </a:p>
        </p:txBody>
      </p:sp>
      <p:pic>
        <p:nvPicPr>
          <p:cNvPr id="5122" name="Picture 2" descr="2019 03 03 methane cycle FR">
            <a:extLst>
              <a:ext uri="{FF2B5EF4-FFF2-40B4-BE49-F238E27FC236}">
                <a16:creationId xmlns:a16="http://schemas.microsoft.com/office/drawing/2014/main" id="{E763C295-6BB3-FD2E-FCCA-9FCF9EBCF9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5224" y="2549055"/>
            <a:ext cx="7615709" cy="3701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9F1DE97-A81C-E865-D586-58100ABD7FC6}"/>
              </a:ext>
            </a:extLst>
          </p:cNvPr>
          <p:cNvSpPr txBox="1"/>
          <p:nvPr/>
        </p:nvSpPr>
        <p:spPr>
          <a:xfrm>
            <a:off x="1091207" y="5448985"/>
            <a:ext cx="30735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dirty="0">
                <a:solidFill>
                  <a:srgbClr val="0066FF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https://twi-terre.net/index.</a:t>
            </a:r>
            <a:r>
              <a:rPr lang="fr-FR" sz="1100" dirty="0">
                <a:solidFill>
                  <a:srgbClr val="467886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php/reperes/</a:t>
            </a:r>
            <a:r>
              <a:rPr lang="fr-FR" sz="1100" dirty="0">
                <a:solidFill>
                  <a:srgbClr val="0066FF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190-portrait-de-gaz-a-effet-de-serre-le-methane</a:t>
            </a:r>
            <a:endParaRPr lang="fr-FR" sz="1100" dirty="0">
              <a:solidFill>
                <a:srgbClr val="0066FF"/>
              </a:solidFill>
            </a:endParaRPr>
          </a:p>
          <a:p>
            <a:endParaRPr lang="fr-FR" dirty="0">
              <a:solidFill>
                <a:srgbClr val="00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702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79D13A97-36A8-3171-249D-B4497F0F76E3}"/>
              </a:ext>
            </a:extLst>
          </p:cNvPr>
          <p:cNvSpPr txBox="1"/>
          <p:nvPr/>
        </p:nvSpPr>
        <p:spPr>
          <a:xfrm>
            <a:off x="6449020" y="5593553"/>
            <a:ext cx="378797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dirty="0">
                <a:solidFill>
                  <a:srgbClr val="0066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https://www.youtube.com/watch?v=7-MreFffBS4</a:t>
            </a:r>
            <a:endParaRPr lang="fr-FR" sz="1100" dirty="0">
              <a:solidFill>
                <a:srgbClr val="0066FF"/>
              </a:solidFill>
            </a:endParaRPr>
          </a:p>
          <a:p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6070030-933F-6453-F94E-9746F8A9E965}"/>
              </a:ext>
            </a:extLst>
          </p:cNvPr>
          <p:cNvSpPr txBox="1"/>
          <p:nvPr/>
        </p:nvSpPr>
        <p:spPr>
          <a:xfrm>
            <a:off x="3306415" y="5100971"/>
            <a:ext cx="60971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Epandage de digestat (Alsace </a:t>
            </a:r>
            <a:r>
              <a:rPr lang="fr-FR" b="1" dirty="0">
                <a:solidFill>
                  <a:srgbClr val="0F0F0F"/>
                </a:solidFill>
                <a:latin typeface="Roboto" panose="02000000000000000000" pitchFamily="2" charset="0"/>
              </a:rPr>
              <a:t>2003) : 30 m</a:t>
            </a:r>
            <a:r>
              <a:rPr lang="fr-FR" b="1" baseline="30000" dirty="0">
                <a:solidFill>
                  <a:srgbClr val="0F0F0F"/>
                </a:solidFill>
                <a:latin typeface="Roboto" panose="02000000000000000000" pitchFamily="2" charset="0"/>
              </a:rPr>
              <a:t>3</a:t>
            </a:r>
            <a:r>
              <a:rPr lang="fr-FR" b="1" dirty="0">
                <a:solidFill>
                  <a:srgbClr val="0F0F0F"/>
                </a:solidFill>
                <a:latin typeface="Roboto" panose="02000000000000000000" pitchFamily="2" charset="0"/>
              </a:rPr>
              <a:t> / hectare </a:t>
            </a:r>
            <a:endParaRPr lang="fr-FR" b="1" i="0" dirty="0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8227BFA-E4DF-7887-53B1-1246AE9838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6968" y="1109999"/>
            <a:ext cx="6800951" cy="3958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1197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D2AB4B4D-4DB9-6B09-8C2B-CC2BC76D4F34}"/>
              </a:ext>
            </a:extLst>
          </p:cNvPr>
          <p:cNvSpPr txBox="1"/>
          <p:nvPr/>
        </p:nvSpPr>
        <p:spPr>
          <a:xfrm>
            <a:off x="740952" y="2929338"/>
            <a:ext cx="376962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100" dirty="0">
                <a:solidFill>
                  <a:srgbClr val="467886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https://www.recarchitecture.com/la-plus-grande-usine-de-methanisation-urbaine-de-france-inauguree</a:t>
            </a:r>
            <a:r>
              <a:rPr lang="fr-FR" sz="1100" dirty="0">
                <a:solidFill>
                  <a:srgbClr val="0066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fr-FR" sz="1100" dirty="0">
              <a:solidFill>
                <a:srgbClr val="0066FF"/>
              </a:solidFill>
            </a:endParaRPr>
          </a:p>
          <a:p>
            <a:pPr algn="ctr"/>
            <a:endParaRPr lang="fr-FR" sz="1100" dirty="0">
              <a:solidFill>
                <a:srgbClr val="0066FF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14219E9-F5C5-9F0A-AD77-55C24BCC71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147" y="405497"/>
            <a:ext cx="4127234" cy="248602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7A8B845-6E7E-3E51-11B5-716CE693A4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4744" y="3567317"/>
            <a:ext cx="3934435" cy="258940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7A15ECF-E17F-4B6F-305E-ACD24265A52C}"/>
              </a:ext>
            </a:extLst>
          </p:cNvPr>
          <p:cNvSpPr txBox="1"/>
          <p:nvPr/>
        </p:nvSpPr>
        <p:spPr>
          <a:xfrm>
            <a:off x="1513582" y="6194533"/>
            <a:ext cx="375939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dirty="0">
                <a:solidFill>
                  <a:srgbClr val="467886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https://www.omnegy.com/methanisation-des-dechets</a:t>
            </a:r>
            <a:r>
              <a:rPr lang="fr-FR" sz="1100" dirty="0">
                <a:solidFill>
                  <a:srgbClr val="0066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fr-FR" sz="1100" dirty="0">
              <a:solidFill>
                <a:srgbClr val="0066FF"/>
              </a:solidFill>
            </a:endParaRPr>
          </a:p>
          <a:p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EF674B6-2F87-C7BF-1AC2-2EBDE6EC2B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40217" y="1120926"/>
            <a:ext cx="6089636" cy="4486918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C6C5C58-2C5A-A2B3-538F-FA0ECE72DEB8}"/>
              </a:ext>
            </a:extLst>
          </p:cNvPr>
          <p:cNvSpPr txBox="1"/>
          <p:nvPr/>
        </p:nvSpPr>
        <p:spPr>
          <a:xfrm>
            <a:off x="6660297" y="5661538"/>
            <a:ext cx="4018121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100" dirty="0">
                <a:solidFill>
                  <a:srgbClr val="0066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https://www.20minutes.fr/planete/3186159-20211208-agriculture-bientot-usines-methanisation-xxl-france</a:t>
            </a:r>
            <a:endParaRPr lang="fr-FR" sz="1100" dirty="0">
              <a:solidFill>
                <a:srgbClr val="0066FF"/>
              </a:solidFill>
            </a:endParaRPr>
          </a:p>
          <a:p>
            <a:pPr algn="ctr"/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307341081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223</Words>
  <Application>Microsoft Office PowerPoint</Application>
  <PresentationFormat>Grand écran</PresentationFormat>
  <Paragraphs>53</Paragraphs>
  <Slides>9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Roboto</vt:lpstr>
      <vt:lpstr>Symbol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Sylvie Cordesse</dc:creator>
  <cp:lastModifiedBy>Sylvie Cordesse</cp:lastModifiedBy>
  <cp:revision>11</cp:revision>
  <dcterms:created xsi:type="dcterms:W3CDTF">2025-11-05T15:13:02Z</dcterms:created>
  <dcterms:modified xsi:type="dcterms:W3CDTF">2025-11-06T14:39:41Z</dcterms:modified>
</cp:coreProperties>
</file>