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306" r:id="rId10"/>
    <p:sldId id="307" r:id="rId11"/>
    <p:sldId id="308" r:id="rId12"/>
    <p:sldId id="276" r:id="rId13"/>
    <p:sldId id="277" r:id="rId14"/>
    <p:sldId id="274" r:id="rId15"/>
    <p:sldId id="265" r:id="rId16"/>
    <p:sldId id="286" r:id="rId17"/>
    <p:sldId id="282" r:id="rId18"/>
    <p:sldId id="264" r:id="rId19"/>
    <p:sldId id="287" r:id="rId20"/>
    <p:sldId id="279" r:id="rId21"/>
    <p:sldId id="278" r:id="rId22"/>
    <p:sldId id="266" r:id="rId23"/>
    <p:sldId id="288" r:id="rId24"/>
    <p:sldId id="267" r:id="rId25"/>
    <p:sldId id="289" r:id="rId26"/>
    <p:sldId id="280" r:id="rId27"/>
    <p:sldId id="283" r:id="rId28"/>
    <p:sldId id="281" r:id="rId29"/>
    <p:sldId id="268" r:id="rId30"/>
    <p:sldId id="290" r:id="rId31"/>
    <p:sldId id="291" r:id="rId32"/>
    <p:sldId id="292" r:id="rId33"/>
    <p:sldId id="293" r:id="rId34"/>
    <p:sldId id="269" r:id="rId35"/>
    <p:sldId id="270" r:id="rId36"/>
    <p:sldId id="271" r:id="rId37"/>
    <p:sldId id="272" r:id="rId38"/>
    <p:sldId id="273" r:id="rId39"/>
    <p:sldId id="309" r:id="rId40"/>
    <p:sldId id="296" r:id="rId41"/>
    <p:sldId id="297" r:id="rId42"/>
    <p:sldId id="304" r:id="rId43"/>
    <p:sldId id="305" r:id="rId44"/>
    <p:sldId id="298" r:id="rId45"/>
    <p:sldId id="299" r:id="rId46"/>
    <p:sldId id="300" r:id="rId47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9CCFF"/>
    <a:srgbClr val="3399FF"/>
    <a:srgbClr val="0066FF"/>
    <a:srgbClr val="FFFFCC"/>
    <a:srgbClr val="FFFF00"/>
    <a:srgbClr val="FF3300"/>
    <a:srgbClr val="FF66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51" d="100"/>
          <a:sy n="51" d="100"/>
        </p:scale>
        <p:origin x="72" y="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31E58A-6389-4BD9-9B48-F0A2F7C28A7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5226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A28093-510D-464B-A447-B2A7EAF3136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57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1C4D1D-D89D-4640-8B79-5F4EFBFE7BB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546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FD484-F3E0-4637-A9C0-57BC8894896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2014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98350-82FF-4A08-A0D9-8177FD62B5D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6288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C2B2A-67F3-45B8-A80E-16C603D96B3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1171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8150E0-A974-473D-A752-BCA81B6248B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329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87F84B-00F7-481D-8B96-24D4A75A38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910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09B605-DCB5-4EC4-AE10-B7324FE374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2084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BD5385-F3B5-4A35-8412-374ED92DD1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894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C84C8-1BE4-4926-A03B-CCCC47E4C40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610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8EA06-1715-4573-8340-54EE5DE9C6B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0377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00000">
              <a:schemeClr val="bg1"/>
            </a:gs>
            <a:gs pos="34000">
              <a:srgbClr val="99CCFF"/>
            </a:gs>
            <a:gs pos="100000">
              <a:schemeClr val="bg1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88EB50-717B-49D2-8022-1A849D7FE41D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8/87/UpdatedPlanets2006_french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fr.wikipedia.org/wiki/Image:Sedna-com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fr.wikipedia.org/wiki/Image:Orbite_Quaoar.pn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astrosurf.com/lombry/Images/stonehenge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oposite.stsci.edu/pubinfo/jpeg/M16WF2.jpg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E:\ARISTARQ\IMAGES\01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890588"/>
            <a:ext cx="4976812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E:\ARISTARQ\IMAGES\02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17220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851920" y="5373216"/>
            <a:ext cx="43136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 dirty="0">
                <a:solidFill>
                  <a:srgbClr val="0000CC"/>
                </a:solidFill>
                <a:latin typeface="Arial" panose="020B0604020202020204" pitchFamily="34" charset="0"/>
              </a:rPr>
              <a:t>La Terre vue depuis la Lune </a:t>
            </a:r>
          </a:p>
          <a:p>
            <a:pPr algn="ctr"/>
            <a:r>
              <a:rPr lang="fr-FR" altLang="fr-FR" b="1" dirty="0">
                <a:solidFill>
                  <a:srgbClr val="0000CC"/>
                </a:solidFill>
                <a:latin typeface="Arial" panose="020B0604020202020204" pitchFamily="34" charset="0"/>
              </a:rPr>
              <a:t>(missions Apollo)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:\ARISTARQ\IMAGES\03_NEAR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477000" cy="500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099039" y="5410200"/>
            <a:ext cx="33906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 dirty="0">
                <a:solidFill>
                  <a:srgbClr val="0000CC"/>
                </a:solidFill>
              </a:rPr>
              <a:t>TERRE - LUNE   </a:t>
            </a:r>
          </a:p>
          <a:p>
            <a:pPr algn="ctr"/>
            <a:r>
              <a:rPr lang="fr-FR" altLang="fr-FR" b="1" dirty="0">
                <a:solidFill>
                  <a:srgbClr val="0000CC"/>
                </a:solidFill>
              </a:rPr>
              <a:t>(missions Apollo)</a:t>
            </a:r>
            <a:endParaRPr lang="fr-FR" altLang="fr-FR" sz="36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0400" y="1447800"/>
            <a:ext cx="1524000" cy="762000"/>
          </a:xfrm>
        </p:spPr>
        <p:txBody>
          <a:bodyPr/>
          <a:lstStyle/>
          <a:p>
            <a:r>
              <a:rPr lang="fr-FR" altLang="fr-FR" b="1" smtClean="0">
                <a:solidFill>
                  <a:srgbClr val="FF0000"/>
                </a:solidFill>
              </a:rPr>
              <a:t>MARS</a:t>
            </a:r>
            <a:endParaRPr lang="fr-FR" altLang="fr-FR" b="1" smtClean="0"/>
          </a:p>
        </p:txBody>
      </p:sp>
      <p:pic>
        <p:nvPicPr>
          <p:cNvPr id="5123" name="Picture 4" descr="E:\ARISTARQ\IMAGES\04_MARS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105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E:\ARISTARQ\IMAGES\05_JUP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"/>
            <a:ext cx="545306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27584" y="836712"/>
            <a:ext cx="213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 dirty="0">
                <a:solidFill>
                  <a:srgbClr val="FF0000"/>
                </a:solidFill>
              </a:rPr>
              <a:t>JUPITER</a:t>
            </a:r>
            <a:endParaRPr lang="fr-FR" alt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E:\ARISTARQ\IMAGES\06_SA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57245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4495800"/>
            <a:ext cx="2209800" cy="685800"/>
          </a:xfrm>
        </p:spPr>
        <p:txBody>
          <a:bodyPr/>
          <a:lstStyle/>
          <a:p>
            <a:r>
              <a:rPr lang="fr-FR" altLang="fr-FR" b="1" i="1" dirty="0" smtClean="0">
                <a:solidFill>
                  <a:srgbClr val="FF0000"/>
                </a:solidFill>
              </a:rPr>
              <a:t>SATURNE</a:t>
            </a:r>
            <a:endParaRPr lang="fr-FR" altLang="fr-FR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E:\ARISTARQ\IMAGES\07_HST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076325"/>
            <a:ext cx="90487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1333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200" b="1">
                <a:solidFill>
                  <a:srgbClr val="FFFF00"/>
                </a:solidFill>
              </a:rPr>
              <a:t>Pluton</a:t>
            </a:r>
            <a:endParaRPr lang="fr-FR" altLang="fr-FR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172200" y="1371600"/>
            <a:ext cx="1350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rgbClr val="FF9900"/>
                </a:solidFill>
              </a:rPr>
              <a:t>Charon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75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E:\ARISTARQ\IMAGES\08_EIT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971800"/>
            <a:ext cx="4267200" cy="1295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FFFF00"/>
                </a:solidFill>
              </a:rPr>
              <a:t>SOLEIL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:UpdatedPlanets2006 frenc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00063"/>
            <a:ext cx="876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://upload.wikimedia.org/wikipedia/commons/0/0c/Oort_cloud_Sedna_orbit_f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9213"/>
            <a:ext cx="68087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mparaison de la taille de Sedna avec d'autres objets">
            <a:hlinkClick r:id="rId2" tooltip="Comparaison de la taille de Sedna avec d'autres objet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23227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4" descr="Orbite de (50000) Quaoar">
            <a:hlinkClick r:id="rId4" tooltip="Orbite de (50000) Quaoar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3857625" cy="34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2"/>
          <p:cNvGrpSpPr>
            <a:grpSpLocks/>
          </p:cNvGrpSpPr>
          <p:nvPr/>
        </p:nvGrpSpPr>
        <p:grpSpPr bwMode="auto">
          <a:xfrm>
            <a:off x="-203200" y="-1130300"/>
            <a:ext cx="9144000" cy="7183438"/>
            <a:chOff x="0" y="4525"/>
            <a:chExt cx="5760" cy="4525"/>
          </a:xfrm>
        </p:grpSpPr>
        <p:sp>
          <p:nvSpPr>
            <p:cNvPr id="13317" name="Rectangle 4"/>
            <p:cNvSpPr>
              <a:spLocks noChangeArrowheads="1"/>
            </p:cNvSpPr>
            <p:nvPr/>
          </p:nvSpPr>
          <p:spPr bwMode="auto">
            <a:xfrm>
              <a:off x="0" y="4525"/>
              <a:ext cx="5760" cy="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3318" name="Rectangle 5"/>
            <p:cNvSpPr>
              <a:spLocks noChangeArrowheads="1"/>
            </p:cNvSpPr>
            <p:nvPr/>
          </p:nvSpPr>
          <p:spPr bwMode="auto">
            <a:xfrm>
              <a:off x="0" y="4525"/>
              <a:ext cx="5702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</p:grpSp>
      <p:pic>
        <p:nvPicPr>
          <p:cNvPr id="13315" name="Picture 7" descr="http://www.astrosurf.com/lombry/Images/os-ast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631113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13"/>
          <p:cNvSpPr txBox="1">
            <a:spLocks noChangeArrowheads="1"/>
          </p:cNvSpPr>
          <p:nvPr/>
        </p:nvSpPr>
        <p:spPr bwMode="auto">
          <a:xfrm>
            <a:off x="858838" y="4014788"/>
            <a:ext cx="74453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premier calendrier lunaire </a:t>
            </a:r>
            <a:r>
              <a:rPr lang="ca-ES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connu</a:t>
            </a:r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algn="ctr"/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os sculpté du paléolithique. </a:t>
            </a:r>
            <a:endParaRPr lang="fr-FR" altLang="fr-FR" sz="3200" b="1"/>
          </a:p>
          <a:p>
            <a:pPr algn="ctr"/>
            <a:endParaRPr lang="fr-FR" altLang="fr-FR" sz="3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0" y="-161925"/>
            <a:ext cx="9144000" cy="7183438"/>
            <a:chOff x="0" y="4525"/>
            <a:chExt cx="5760" cy="4525"/>
          </a:xfrm>
        </p:grpSpPr>
        <p:sp>
          <p:nvSpPr>
            <p:cNvPr id="14341" name="Rectangle 4"/>
            <p:cNvSpPr>
              <a:spLocks noChangeArrowheads="1"/>
            </p:cNvSpPr>
            <p:nvPr/>
          </p:nvSpPr>
          <p:spPr bwMode="auto">
            <a:xfrm>
              <a:off x="0" y="4525"/>
              <a:ext cx="5760" cy="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4342" name="Rectangle 5"/>
            <p:cNvSpPr>
              <a:spLocks noChangeArrowheads="1"/>
            </p:cNvSpPr>
            <p:nvPr/>
          </p:nvSpPr>
          <p:spPr bwMode="auto">
            <a:xfrm>
              <a:off x="0" y="4525"/>
              <a:ext cx="5702" cy="1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b="1">
                  <a:solidFill>
                    <a:srgbClr val="000080"/>
                  </a:solidFill>
                  <a:hlinkClick r:id="rId2"/>
                </a:rPr>
                <a:t>  </a:t>
              </a:r>
              <a:r>
                <a:rPr lang="fr-FR" altLang="fr-FR" sz="14400" b="1">
                  <a:solidFill>
                    <a:srgbClr val="000080"/>
                  </a:solidFill>
                </a:rPr>
                <a:t> </a:t>
              </a:r>
              <a:r>
                <a:rPr lang="fr-FR" altLang="fr-FR" b="1">
                  <a:solidFill>
                    <a:srgbClr val="000080"/>
                  </a:solidFill>
                </a:rPr>
                <a:t>                                                  </a:t>
              </a:r>
              <a:endParaRPr lang="fr-FR" altLang="fr-FR" b="1"/>
            </a:p>
            <a:p>
              <a:endParaRPr lang="fr-FR" altLang="fr-FR" b="1">
                <a:solidFill>
                  <a:srgbClr val="000080"/>
                </a:solidFill>
              </a:endParaRPr>
            </a:p>
          </p:txBody>
        </p:sp>
      </p:grpSp>
      <p:pic>
        <p:nvPicPr>
          <p:cNvPr id="14339" name="Picture 6" descr="Stonehen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410200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2133600" y="4343400"/>
            <a:ext cx="5867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600" b="1">
                <a:solidFill>
                  <a:srgbClr val="000080"/>
                </a:solidFill>
                <a:cs typeface="Times New Roman" panose="02020603050405020304" pitchFamily="18" charset="0"/>
              </a:rPr>
              <a:t>Stonehenge, Angleterre </a:t>
            </a:r>
          </a:p>
          <a:p>
            <a:pPr algn="ctr"/>
            <a:r>
              <a:rPr lang="fr-FR" altLang="fr-FR" sz="3200" b="1">
                <a:solidFill>
                  <a:srgbClr val="000080"/>
                </a:solidFill>
                <a:cs typeface="Times New Roman" panose="02020603050405020304" pitchFamily="18" charset="0"/>
              </a:rPr>
              <a:t>2600 ans avant J-C</a:t>
            </a:r>
            <a:r>
              <a:rPr lang="fr-FR" altLang="fr-FR" sz="3600" b="1">
                <a:solidFill>
                  <a:srgbClr val="000080"/>
                </a:solidFill>
                <a:cs typeface="Times New Roman" panose="02020603050405020304" pitchFamily="18" charset="0"/>
              </a:rPr>
              <a:t>. </a:t>
            </a:r>
            <a:r>
              <a:rPr lang="fr-FR" altLang="fr-FR" sz="3600" b="1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09600"/>
            <a:ext cx="7696200" cy="1676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Thalès de Milet (-625 à -545)</a:t>
            </a:r>
            <a:br>
              <a:rPr lang="fr-FR" altLang="fr-FR" sz="4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4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Anaximandre ( -611 à –547)</a:t>
            </a:r>
            <a:r>
              <a:rPr lang="fr-FR" altLang="fr-FR" sz="4000" b="1" smtClean="0"/>
              <a:t/>
            </a:r>
            <a:br>
              <a:rPr lang="fr-FR" altLang="fr-FR" sz="4000" b="1" smtClean="0"/>
            </a:br>
            <a:endParaRPr lang="fr-FR" altLang="fr-FR" sz="4000" b="1" smtClean="0"/>
          </a:p>
        </p:txBody>
      </p:sp>
      <p:pic>
        <p:nvPicPr>
          <p:cNvPr id="15363" name="Picture 6" descr="patience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800"/>
            <a:ext cx="3962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8" descr="http://perso.wanadoo.fr/georges.nitram/anaximand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3646488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E:\ARISTARQ\IMAGES\ARIST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4"/>
          <a:stretch>
            <a:fillRect/>
          </a:stretch>
        </p:blipFill>
        <p:spPr bwMode="auto">
          <a:xfrm>
            <a:off x="3810000" y="1295400"/>
            <a:ext cx="47799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495800"/>
            <a:ext cx="3505200" cy="1143000"/>
          </a:xfrm>
        </p:spPr>
        <p:txBody>
          <a:bodyPr/>
          <a:lstStyle/>
          <a:p>
            <a:r>
              <a:rPr lang="fr-FR" altLang="fr-FR" sz="4800" b="1" smtClean="0">
                <a:solidFill>
                  <a:srgbClr val="0066FF"/>
                </a:solidFill>
              </a:rPr>
              <a:t>Aristote</a:t>
            </a:r>
            <a:br>
              <a:rPr lang="fr-FR" altLang="fr-FR" sz="4800" b="1" smtClean="0">
                <a:solidFill>
                  <a:srgbClr val="0066FF"/>
                </a:solidFill>
              </a:rPr>
            </a:br>
            <a:r>
              <a:rPr lang="fr-FR" altLang="fr-FR" sz="4800" b="1" smtClean="0">
                <a:solidFill>
                  <a:srgbClr val="0066FF"/>
                </a:solidFill>
              </a:rPr>
              <a:t> </a:t>
            </a:r>
            <a:r>
              <a:rPr lang="fr-FR" altLang="fr-FR" sz="3200" b="1" smtClean="0">
                <a:solidFill>
                  <a:schemeClr val="accent2"/>
                </a:solidFill>
              </a:rPr>
              <a:t>(-384   à  -322 )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28600" y="533400"/>
            <a:ext cx="45148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4000" b="1" i="1">
                <a:solidFill>
                  <a:srgbClr val="FF0066"/>
                </a:solidFill>
              </a:rPr>
              <a:t>GEOCENTRISME: </a:t>
            </a:r>
          </a:p>
          <a:p>
            <a:r>
              <a:rPr lang="fr-FR" altLang="fr-FR" sz="3600" b="1" i="1">
                <a:solidFill>
                  <a:srgbClr val="FF3300"/>
                </a:solidFill>
              </a:rPr>
              <a:t>la Terre est au </a:t>
            </a:r>
          </a:p>
          <a:p>
            <a:r>
              <a:rPr lang="fr-FR" altLang="fr-FR" sz="3600" b="1" i="1">
                <a:solidFill>
                  <a:srgbClr val="FF3300"/>
                </a:solidFill>
              </a:rPr>
              <a:t>centre du monde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838200" y="7620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0" y="914400"/>
            <a:ext cx="2133600" cy="685800"/>
          </a:xfrm>
        </p:spPr>
        <p:txBody>
          <a:bodyPr/>
          <a:lstStyle/>
          <a:p>
            <a:r>
              <a:rPr lang="fr-FR" alt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EUDOXE   </a:t>
            </a:r>
            <a:br>
              <a:rPr lang="fr-FR" alt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- 406 / - 355</a:t>
            </a:r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3108325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fr-FR" sz="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fr-FR" sz="600" b="1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ARISTOTE (vers -384/-322)</a:t>
            </a:r>
            <a:endParaRPr lang="en-US" altLang="fr-FR" sz="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fr-FR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724400" y="1524000"/>
            <a:ext cx="1752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b="1">
                <a:latin typeface="Arial" panose="020B0604020202020204" pitchFamily="34" charset="0"/>
                <a:cs typeface="Arial" panose="020B0604020202020204" pitchFamily="34" charset="0"/>
              </a:rPr>
              <a:t>ARISTOTE</a:t>
            </a:r>
          </a:p>
          <a:p>
            <a:pPr algn="ctr"/>
            <a:r>
              <a:rPr lang="en-US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- 384 / - 322</a:t>
            </a:r>
            <a:endParaRPr lang="en-US" alt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fr-FR" sz="1600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41148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5626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83058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8153400" y="914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/>
              <a:t>0</a:t>
            </a:r>
          </a:p>
        </p:txBody>
      </p:sp>
      <p:pic>
        <p:nvPicPr>
          <p:cNvPr id="17418" name="Picture 11" descr="D:\01-Jean-Claude\01-COURS\01 TERMINALE S\01 cours 04 05\01 physique\02 mouvement\cours 4 satellites\activité\geocentriq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7"/>
          <a:stretch>
            <a:fillRect/>
          </a:stretch>
        </p:blipFill>
        <p:spPr bwMode="auto">
          <a:xfrm>
            <a:off x="381000" y="1676400"/>
            <a:ext cx="52578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Line 12"/>
          <p:cNvSpPr>
            <a:spLocks noChangeShapeType="1"/>
          </p:cNvSpPr>
          <p:nvPr/>
        </p:nvSpPr>
        <p:spPr bwMode="auto">
          <a:xfrm>
            <a:off x="2438400" y="68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20" name="Rectangle 13"/>
          <p:cNvSpPr>
            <a:spLocks noChangeArrowheads="1"/>
          </p:cNvSpPr>
          <p:nvPr/>
        </p:nvSpPr>
        <p:spPr bwMode="auto">
          <a:xfrm>
            <a:off x="1524000" y="381000"/>
            <a:ext cx="213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PLATON</a:t>
            </a:r>
          </a:p>
          <a:p>
            <a:pPr algn="ctr"/>
            <a:endParaRPr lang="fr-FR" altLang="fr-FR" sz="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- 427 / - 347</a:t>
            </a:r>
            <a:endParaRPr lang="fr-FR" altLang="fr-FR" sz="4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7772400" cy="1143000"/>
          </a:xfrm>
        </p:spPr>
        <p:txBody>
          <a:bodyPr/>
          <a:lstStyle/>
          <a:p>
            <a:r>
              <a:rPr lang="fr-FR" altLang="fr-FR" b="1" smtClean="0">
                <a:solidFill>
                  <a:srgbClr val="CCFFFF"/>
                </a:solidFill>
              </a:rPr>
              <a:t>ARISTARQUE de Samos</a:t>
            </a:r>
            <a:br>
              <a:rPr lang="fr-FR" altLang="fr-FR" b="1" smtClean="0">
                <a:solidFill>
                  <a:srgbClr val="CCFFFF"/>
                </a:solidFill>
              </a:rPr>
            </a:br>
            <a:r>
              <a:rPr lang="fr-FR" altLang="fr-FR" b="1" smtClean="0">
                <a:solidFill>
                  <a:srgbClr val="CCFFFF"/>
                </a:solidFill>
              </a:rPr>
              <a:t>(-310   -230)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352800" y="5029200"/>
            <a:ext cx="505142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4000" b="1">
                <a:solidFill>
                  <a:srgbClr val="FF3300"/>
                </a:solidFill>
              </a:rPr>
              <a:t>HELIOCENTRISME </a:t>
            </a:r>
          </a:p>
          <a:p>
            <a:pPr algn="ctr"/>
            <a:r>
              <a:rPr lang="fr-FR" altLang="fr-FR" sz="2800" b="1">
                <a:solidFill>
                  <a:schemeClr val="accent2"/>
                </a:solidFill>
              </a:rPr>
              <a:t>(hélios : soleil)</a:t>
            </a:r>
          </a:p>
        </p:txBody>
      </p:sp>
      <p:pic>
        <p:nvPicPr>
          <p:cNvPr id="18436" name="Picture 8" descr="http://www.fsg.ulaval.ca/opus/physique534/images/sys_en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57912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5410200"/>
            <a:ext cx="5486400" cy="1143000"/>
          </a:xfrm>
        </p:spPr>
        <p:txBody>
          <a:bodyPr/>
          <a:lstStyle/>
          <a:p>
            <a:r>
              <a:rPr lang="fr-FR" altLang="fr-FR" b="1" i="1" smtClean="0">
                <a:solidFill>
                  <a:srgbClr val="FF3399"/>
                </a:solidFill>
              </a:rPr>
              <a:t>Ptolémée</a:t>
            </a:r>
            <a:r>
              <a:rPr lang="fr-FR" altLang="fr-FR" b="1" i="1" smtClean="0">
                <a:solidFill>
                  <a:srgbClr val="0066FF"/>
                </a:solidFill>
              </a:rPr>
              <a:t> </a:t>
            </a:r>
            <a:r>
              <a:rPr lang="fr-FR" altLang="fr-FR" sz="2400" b="1" i="1" smtClean="0">
                <a:solidFill>
                  <a:srgbClr val="0066FF"/>
                </a:solidFill>
              </a:rPr>
              <a:t>(2ème s. ap. J.C.)</a:t>
            </a:r>
            <a:endParaRPr lang="fr-FR" altLang="fr-FR" smtClean="0"/>
          </a:p>
        </p:txBody>
      </p:sp>
      <p:pic>
        <p:nvPicPr>
          <p:cNvPr id="19459" name="Picture 5" descr="E:\ARISTARQ\IMAGES\PTOL_M_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249988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WINDOWS\Escritorio\2\PRESENTATION INITIALE_fichiers\image00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1600"/>
            <a:ext cx="43862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477000" y="1752600"/>
            <a:ext cx="1831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/>
              <a:t>Les épicycles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457200" y="4572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381000"/>
            <a:ext cx="1985963" cy="1219200"/>
            <a:chOff x="1440" y="240"/>
            <a:chExt cx="1251" cy="768"/>
          </a:xfrm>
        </p:grpSpPr>
        <p:sp>
          <p:nvSpPr>
            <p:cNvPr id="20488" name="Text Box 6"/>
            <p:cNvSpPr txBox="1">
              <a:spLocks noChangeArrowheads="1"/>
            </p:cNvSpPr>
            <p:nvPr/>
          </p:nvSpPr>
          <p:spPr bwMode="auto">
            <a:xfrm>
              <a:off x="1440" y="336"/>
              <a:ext cx="1251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fr-FR" b="1"/>
                <a:t>PTOLEMEE </a:t>
              </a:r>
            </a:p>
            <a:p>
              <a:pPr algn="ctr"/>
              <a:r>
                <a:rPr lang="fr-FR" altLang="fr-FR" sz="1600" b="1">
                  <a:latin typeface="Arial" panose="020B0604020202020204" pitchFamily="34" charset="0"/>
                  <a:cs typeface="Arial" panose="020B0604020202020204" pitchFamily="34" charset="0"/>
                </a:rPr>
                <a:t>vers 90/168</a:t>
              </a:r>
            </a:p>
            <a:p>
              <a:pPr algn="ctr"/>
              <a:r>
                <a:rPr lang="en-US" altLang="fr-FR" b="1"/>
                <a:t> </a:t>
              </a:r>
            </a:p>
          </p:txBody>
        </p:sp>
        <p:sp>
          <p:nvSpPr>
            <p:cNvPr id="20489" name="Line 7"/>
            <p:cNvSpPr>
              <a:spLocks noChangeShapeType="1"/>
            </p:cNvSpPr>
            <p:nvPr/>
          </p:nvSpPr>
          <p:spPr bwMode="auto">
            <a:xfrm>
              <a:off x="2016" y="24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990600" y="381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822325" y="4984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/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-36513" y="2514600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1507" name="Picture 8" descr="Rétrogra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37338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9"/>
          <p:cNvSpPr txBox="1">
            <a:spLocks noChangeArrowheads="1"/>
          </p:cNvSpPr>
          <p:nvPr/>
        </p:nvSpPr>
        <p:spPr bwMode="auto">
          <a:xfrm>
            <a:off x="3657600" y="990600"/>
            <a:ext cx="4449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rgbClr val="FF9900"/>
                </a:solidFill>
              </a:rPr>
              <a:t>Le mouvement apparent</a:t>
            </a:r>
          </a:p>
          <a:p>
            <a:pPr algn="ctr"/>
            <a:r>
              <a:rPr lang="fr-FR" altLang="fr-FR" sz="3200" b="1">
                <a:solidFill>
                  <a:srgbClr val="FF9900"/>
                </a:solidFill>
              </a:rPr>
              <a:t>de la planète Mars</a:t>
            </a:r>
          </a:p>
        </p:txBody>
      </p:sp>
      <p:sp>
        <p:nvSpPr>
          <p:cNvPr id="21509" name="Rectangle 10"/>
          <p:cNvSpPr>
            <a:spLocks noChangeArrowheads="1"/>
          </p:cNvSpPr>
          <p:nvPr/>
        </p:nvSpPr>
        <p:spPr bwMode="auto">
          <a:xfrm>
            <a:off x="-38100" y="195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1510" name="Picture 12" descr="Epicycle et défé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36957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 Box 13"/>
          <p:cNvSpPr txBox="1">
            <a:spLocks noChangeArrowheads="1"/>
          </p:cNvSpPr>
          <p:nvPr/>
        </p:nvSpPr>
        <p:spPr bwMode="auto">
          <a:xfrm>
            <a:off x="1219200" y="4038600"/>
            <a:ext cx="3587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600" b="1">
                <a:solidFill>
                  <a:srgbClr val="0066FF"/>
                </a:solidFill>
              </a:rPr>
              <a:t>et l’explication </a:t>
            </a:r>
          </a:p>
          <a:p>
            <a:pPr algn="ctr"/>
            <a:r>
              <a:rPr lang="fr-FR" altLang="fr-FR" sz="3600" b="1">
                <a:solidFill>
                  <a:srgbClr val="0066FF"/>
                </a:solidFill>
              </a:rPr>
              <a:t>de Ptolémée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-1123950" y="79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2531" name="Picture 6" descr="http://www.ac-reims.fr/datice/astronomie/astrotp/bouclemars/images/ptolem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839788"/>
            <a:ext cx="6286500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3505200" cy="1143000"/>
          </a:xfrm>
        </p:spPr>
        <p:txBody>
          <a:bodyPr/>
          <a:lstStyle/>
          <a:p>
            <a:pPr algn="l"/>
            <a:r>
              <a:rPr lang="fr-FR" altLang="fr-FR" sz="4800" b="1" smtClean="0">
                <a:solidFill>
                  <a:schemeClr val="accent2"/>
                </a:solidFill>
              </a:rPr>
              <a:t>COPERNIC</a:t>
            </a:r>
            <a:endParaRPr lang="fr-FR" altLang="fr-FR" smtClean="0"/>
          </a:p>
        </p:txBody>
      </p:sp>
      <p:pic>
        <p:nvPicPr>
          <p:cNvPr id="23555" name="Picture 5" descr="E:\ARISTARQ\IMAGES\COPERN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00188"/>
            <a:ext cx="5562600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Mis documentos\Copern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29051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457200" y="381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533400"/>
            <a:ext cx="14144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PTOLEMEE  </a:t>
            </a:r>
          </a:p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90 / 168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914400" y="304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72000" y="304800"/>
            <a:ext cx="3200400" cy="609600"/>
            <a:chOff x="2880" y="192"/>
            <a:chExt cx="2016" cy="384"/>
          </a:xfrm>
        </p:grpSpPr>
        <p:sp>
          <p:nvSpPr>
            <p:cNvPr id="24586" name="Text Box 7"/>
            <p:cNvSpPr txBox="1">
              <a:spLocks noChangeArrowheads="1"/>
            </p:cNvSpPr>
            <p:nvPr/>
          </p:nvSpPr>
          <p:spPr bwMode="auto">
            <a:xfrm>
              <a:off x="2880" y="288"/>
              <a:ext cx="11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fr-FR" b="1"/>
                <a:t>COPERNIC</a:t>
              </a:r>
              <a:endParaRPr lang="en-US" altLang="fr-FR"/>
            </a:p>
          </p:txBody>
        </p:sp>
        <p:sp>
          <p:nvSpPr>
            <p:cNvPr id="24587" name="Rectangle 8"/>
            <p:cNvSpPr>
              <a:spLocks noChangeArrowheads="1"/>
            </p:cNvSpPr>
            <p:nvPr/>
          </p:nvSpPr>
          <p:spPr bwMode="auto">
            <a:xfrm>
              <a:off x="4032" y="336"/>
              <a:ext cx="8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fr-FR" sz="1800" b="1">
                  <a:latin typeface="Arial" panose="020B0604020202020204" pitchFamily="34" charset="0"/>
                  <a:cs typeface="Arial" panose="020B0604020202020204" pitchFamily="34" charset="0"/>
                </a:rPr>
                <a:t>1473-1543 </a:t>
              </a:r>
              <a:endParaRPr lang="en-US" altLang="fr-FR" sz="1800"/>
            </a:p>
          </p:txBody>
        </p:sp>
        <p:sp>
          <p:nvSpPr>
            <p:cNvPr id="24588" name="Line 9"/>
            <p:cNvSpPr>
              <a:spLocks noChangeShapeType="1"/>
            </p:cNvSpPr>
            <p:nvPr/>
          </p:nvSpPr>
          <p:spPr bwMode="auto">
            <a:xfrm>
              <a:off x="3888" y="19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5850" name="Picture 10" descr="C:\WINDOWS\Escritorio\1\heliogalilé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472440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3505200" y="914400"/>
            <a:ext cx="5257800" cy="457200"/>
          </a:xfrm>
        </p:spPr>
        <p:txBody>
          <a:bodyPr/>
          <a:lstStyle/>
          <a:p>
            <a:r>
              <a:rPr lang="fr-FR" altLang="fr-FR" sz="1800" b="1" smtClean="0">
                <a:latin typeface="Arial" panose="020B0604020202020204" pitchFamily="34" charset="0"/>
              </a:rPr>
              <a:t>"De la révolution des sphères célestes"</a:t>
            </a:r>
            <a:endParaRPr lang="fr-FR" altLang="fr-FR" sz="1600" b="1" smtClean="0">
              <a:latin typeface="Arial" panose="020B0604020202020204" pitchFamily="34" charset="0"/>
            </a:endParaRP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1600200" y="5867400"/>
            <a:ext cx="3509963" cy="5286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chemeClr val="accent2"/>
                </a:solidFill>
              </a:rPr>
              <a:t>HELIOCENTRISME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 autoUpdateAnimBg="0"/>
      <p:bldP spid="35852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E:\ARISTARQ\IMAGES\10_GAL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2"/>
          <a:stretch>
            <a:fillRect/>
          </a:stretch>
        </p:blipFill>
        <p:spPr bwMode="auto">
          <a:xfrm>
            <a:off x="1371600" y="228600"/>
            <a:ext cx="56007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24400" y="5638800"/>
            <a:ext cx="3124200" cy="685800"/>
          </a:xfrm>
        </p:spPr>
        <p:txBody>
          <a:bodyPr/>
          <a:lstStyle/>
          <a:p>
            <a:r>
              <a:rPr lang="fr-FR" altLang="fr-FR" sz="4400" b="1" smtClean="0">
                <a:solidFill>
                  <a:srgbClr val="FF0000"/>
                </a:solidFill>
              </a:rPr>
              <a:t>Galilée </a:t>
            </a:r>
            <a:r>
              <a:rPr lang="fr-FR" altLang="fr-FR" b="1" smtClean="0">
                <a:solidFill>
                  <a:srgbClr val="FF0000"/>
                </a:solidFill>
              </a:rPr>
              <a:t>(1610)</a:t>
            </a:r>
            <a:endParaRPr lang="fr-FR" altLang="fr-FR" sz="4400" b="1" smtClean="0">
              <a:solidFill>
                <a:srgbClr val="FF0000"/>
              </a:solidFill>
            </a:endParaRPr>
          </a:p>
        </p:txBody>
      </p:sp>
      <p:pic>
        <p:nvPicPr>
          <p:cNvPr id="25604" name="Picture 7" descr="http://www.astrosurf.com/lombry/Images/galilee-lunett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18145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9" descr="http://www.dasop.obspm.fr/dasop/sciences/chap1/Galile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914400"/>
            <a:ext cx="2135188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5" descr="http://astronomy.nmsu.edu/msussman/110/Kepler/kep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17"/>
          <a:stretch>
            <a:fillRect/>
          </a:stretch>
        </p:blipFill>
        <p:spPr bwMode="auto">
          <a:xfrm>
            <a:off x="6286500" y="1285875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562600" y="533400"/>
            <a:ext cx="14366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b="1"/>
              <a:t>KEPLER</a:t>
            </a:r>
          </a:p>
          <a:p>
            <a:pPr algn="ctr"/>
            <a:r>
              <a:rPr lang="en-US" altLang="fr-FR" sz="1600" b="1">
                <a:latin typeface="Arial" panose="020B0604020202020204" pitchFamily="34" charset="0"/>
              </a:rPr>
              <a:t>1571-1630</a:t>
            </a: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685800" y="5334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1371600" y="457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85800" y="6858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Copernic </a:t>
            </a:r>
          </a:p>
          <a:p>
            <a:pPr algn="ctr"/>
            <a:r>
              <a:rPr lang="en-US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1473-1543</a:t>
            </a:r>
            <a:endParaRPr lang="fr-FR" altLang="fr-FR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657600" y="533400"/>
            <a:ext cx="15732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/>
              <a:t>GALILEE</a:t>
            </a:r>
          </a:p>
          <a:p>
            <a:r>
              <a:rPr lang="fr-FR" altLang="fr-FR" sz="1600" b="1">
                <a:latin typeface="Arial" panose="020B0604020202020204" pitchFamily="34" charset="0"/>
              </a:rPr>
              <a:t>1564 - 1642</a:t>
            </a:r>
          </a:p>
          <a:p>
            <a:endParaRPr lang="fr-FR" altLang="fr-F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276600" y="3178175"/>
            <a:ext cx="5257800" cy="3679825"/>
            <a:chOff x="768" y="528"/>
            <a:chExt cx="3648" cy="2462"/>
          </a:xfrm>
        </p:grpSpPr>
        <p:pic>
          <p:nvPicPr>
            <p:cNvPr id="26636" name="Picture 9" descr="D:\01-Jean-Claude\01-COURS\01 TERMINALE S\01 cours 04 05\01 physique\02 mouvement\cours 4 satellites\activité\Gra38.jpg"/>
            <p:cNvPicPr>
              <a:picLocks noChangeAspect="1" noChangeArrowheads="1"/>
            </p:cNvPicPr>
            <p:nvPr/>
          </p:nvPicPr>
          <p:blipFill>
            <a:blip r:embed="rId3">
              <a:lum bright="24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528"/>
              <a:ext cx="3648" cy="2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7" name="Oval 10"/>
            <p:cNvSpPr>
              <a:spLocks noChangeArrowheads="1"/>
            </p:cNvSpPr>
            <p:nvPr/>
          </p:nvSpPr>
          <p:spPr bwMode="auto">
            <a:xfrm>
              <a:off x="3744" y="1680"/>
              <a:ext cx="240" cy="24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36875" name="Line 11"/>
          <p:cNvSpPr>
            <a:spLocks noChangeShapeType="1"/>
          </p:cNvSpPr>
          <p:nvPr/>
        </p:nvSpPr>
        <p:spPr bwMode="auto">
          <a:xfrm flipH="1">
            <a:off x="6500813" y="2928938"/>
            <a:ext cx="1524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6634" name="Picture 12" descr="C:\WINDOWS\Escritorio\Galile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2057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Line 13"/>
          <p:cNvSpPr>
            <a:spLocks noChangeShapeType="1"/>
          </p:cNvSpPr>
          <p:nvPr/>
        </p:nvSpPr>
        <p:spPr bwMode="auto">
          <a:xfrm>
            <a:off x="5334000" y="45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0" y="19716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7651" name="Picture 6" descr="http://www.ac-grenoble.fr/phychim/nouvpro/tp/mariecur/relativit/mars/retrogradation_schem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458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3124200" y="4572000"/>
            <a:ext cx="5105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Le mouvement apparent 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de Mars  s’explique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http://www.infoscience.fr/images/portrait/heliocentriq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2"/>
          <a:stretch>
            <a:fillRect/>
          </a:stretch>
        </p:blipFill>
        <p:spPr bwMode="auto">
          <a:xfrm>
            <a:off x="1219200" y="228600"/>
            <a:ext cx="6400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1524000" y="304800"/>
            <a:ext cx="5791200" cy="5638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5867400" y="5562600"/>
            <a:ext cx="2286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chemeClr val="accent2"/>
                </a:solidFill>
              </a:rPr>
              <a:t>Sphère des </a:t>
            </a:r>
          </a:p>
          <a:p>
            <a:pPr algn="ctr"/>
            <a:r>
              <a:rPr lang="fr-FR" altLang="fr-FR" sz="3200" b="1">
                <a:solidFill>
                  <a:schemeClr val="accent2"/>
                </a:solidFill>
              </a:rPr>
              <a:t>étoiles fixes</a:t>
            </a:r>
          </a:p>
        </p:txBody>
      </p:sp>
      <p:sp>
        <p:nvSpPr>
          <p:cNvPr id="28677" name="Rectangle 9"/>
          <p:cNvSpPr>
            <a:spLocks noChangeArrowheads="1"/>
          </p:cNvSpPr>
          <p:nvPr/>
        </p:nvSpPr>
        <p:spPr bwMode="auto">
          <a:xfrm>
            <a:off x="6477000" y="228600"/>
            <a:ext cx="10668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  <p:bldP spid="30727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1" descr="E:\ARISTARQ\IMAGES\15_ANDRO.JPG"/>
          <p:cNvPicPr>
            <a:picLocks noChangeAspect="1" noChangeArrowheads="1"/>
          </p:cNvPicPr>
          <p:nvPr/>
        </p:nvPicPr>
        <p:blipFill>
          <a:blip r:embed="rId2">
            <a:lum bright="34000"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1219200"/>
            <a:ext cx="4876800" cy="1143000"/>
          </a:xfrm>
        </p:spPr>
        <p:txBody>
          <a:bodyPr/>
          <a:lstStyle/>
          <a:p>
            <a:r>
              <a:rPr lang="fr-FR" altLang="fr-FR" smtClean="0">
                <a:solidFill>
                  <a:schemeClr val="bg1"/>
                </a:solidFill>
              </a:rPr>
              <a:t>Giordano Bruno</a:t>
            </a:r>
            <a:br>
              <a:rPr lang="fr-FR" altLang="fr-FR" smtClean="0">
                <a:solidFill>
                  <a:schemeClr val="bg1"/>
                </a:solidFill>
              </a:rPr>
            </a:br>
            <a:r>
              <a:rPr lang="fr-FR" altLang="fr-FR" b="1" i="1" smtClean="0">
                <a:solidFill>
                  <a:schemeClr val="bg1"/>
                </a:solidFill>
              </a:rPr>
              <a:t>1584</a:t>
            </a:r>
            <a:br>
              <a:rPr lang="fr-FR" altLang="fr-FR" b="1" i="1" smtClean="0">
                <a:solidFill>
                  <a:schemeClr val="bg1"/>
                </a:solidFill>
              </a:rPr>
            </a:br>
            <a:endParaRPr lang="fr-FR" altLang="fr-FR" b="1" i="1" smtClean="0">
              <a:solidFill>
                <a:schemeClr val="bg1"/>
              </a:solidFill>
            </a:endParaRPr>
          </a:p>
        </p:txBody>
      </p:sp>
      <p:pic>
        <p:nvPicPr>
          <p:cNvPr id="29700" name="Picture 8" descr="http://agora.qc.ca/mot.nsf/2e730dc630aec62a852568720068fc07/8525675e005b6b288525676a0057779d/PersPortrait/0.164?OpenElement&amp;FieldElemFormat=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52600"/>
            <a:ext cx="2049463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10"/>
          <p:cNvSpPr>
            <a:spLocks noChangeArrowheads="1"/>
          </p:cNvSpPr>
          <p:nvPr/>
        </p:nvSpPr>
        <p:spPr bwMode="auto">
          <a:xfrm>
            <a:off x="1524000" y="2895600"/>
            <a:ext cx="464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6000" b="1" i="1">
                <a:solidFill>
                  <a:schemeClr val="accent2"/>
                </a:solidFill>
              </a:rPr>
              <a:t>L'Infini, </a:t>
            </a:r>
          </a:p>
          <a:p>
            <a:r>
              <a:rPr lang="fr-FR" altLang="fr-FR" sz="6000" b="1" i="1">
                <a:solidFill>
                  <a:schemeClr val="accent2"/>
                </a:solidFill>
              </a:rPr>
              <a:t>l'univers </a:t>
            </a:r>
          </a:p>
          <a:p>
            <a:r>
              <a:rPr lang="fr-FR" altLang="fr-FR" sz="6000" b="1" i="1">
                <a:solidFill>
                  <a:schemeClr val="accent2"/>
                </a:solidFill>
              </a:rPr>
              <a:t>et les mondes</a:t>
            </a:r>
            <a:r>
              <a:rPr lang="fr-FR" altLang="fr-FR" sz="4400" b="1" i="1">
                <a:solidFill>
                  <a:srgbClr val="FF3300"/>
                </a:solidFill>
              </a:rPr>
              <a:t> </a:t>
            </a:r>
          </a:p>
          <a:p>
            <a:endParaRPr lang="fr-FR" altLang="fr-FR" sz="4400" b="1" i="1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E:\ARISTARQ\IMAGES\TYCHO_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09600"/>
            <a:ext cx="67056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1143000"/>
            <a:ext cx="19621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4800" b="1">
                <a:solidFill>
                  <a:schemeClr val="accent2"/>
                </a:solidFill>
              </a:rPr>
              <a:t>Tycho </a:t>
            </a:r>
          </a:p>
          <a:p>
            <a:pPr algn="ctr"/>
            <a:r>
              <a:rPr lang="fr-FR" altLang="fr-FR" sz="4800" b="1">
                <a:solidFill>
                  <a:schemeClr val="accent2"/>
                </a:solidFill>
              </a:rPr>
              <a:t>Brahé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(1630)</a:t>
            </a:r>
            <a:endParaRPr lang="fr-FR" altLang="fr-FR" sz="36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5"/>
          <p:cNvSpPr>
            <a:spLocks noChangeShapeType="1"/>
          </p:cNvSpPr>
          <p:nvPr/>
        </p:nvSpPr>
        <p:spPr bwMode="auto">
          <a:xfrm>
            <a:off x="533400" y="60960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1747" name="Group 9"/>
          <p:cNvGrpSpPr>
            <a:grpSpLocks/>
          </p:cNvGrpSpPr>
          <p:nvPr/>
        </p:nvGrpSpPr>
        <p:grpSpPr bwMode="auto">
          <a:xfrm>
            <a:off x="5105400" y="457200"/>
            <a:ext cx="1573213" cy="854075"/>
            <a:chOff x="3216" y="288"/>
            <a:chExt cx="991" cy="538"/>
          </a:xfrm>
        </p:grpSpPr>
        <p:sp>
          <p:nvSpPr>
            <p:cNvPr id="31752" name="Text Box 3"/>
            <p:cNvSpPr txBox="1">
              <a:spLocks noChangeArrowheads="1"/>
            </p:cNvSpPr>
            <p:nvPr/>
          </p:nvSpPr>
          <p:spPr bwMode="auto">
            <a:xfrm>
              <a:off x="3216" y="384"/>
              <a:ext cx="99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fr-FR" b="1">
                  <a:latin typeface="Calibri" panose="020F0502020204030204" pitchFamily="34" charset="0"/>
                </a:rPr>
                <a:t>NEWTON</a:t>
              </a:r>
            </a:p>
            <a:p>
              <a:pPr algn="ctr"/>
              <a:r>
                <a:rPr lang="en-US" altLang="fr-FR" sz="1600" b="1"/>
                <a:t>1642 - 1727</a:t>
              </a:r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>
              <a:off x="3648" y="28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748" name="Line 7"/>
          <p:cNvSpPr>
            <a:spLocks noChangeShapeType="1"/>
          </p:cNvSpPr>
          <p:nvPr/>
        </p:nvSpPr>
        <p:spPr bwMode="auto">
          <a:xfrm>
            <a:off x="762000" y="533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228600" y="762000"/>
            <a:ext cx="11541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sz="1600" b="1"/>
              <a:t>KEPLER</a:t>
            </a:r>
          </a:p>
          <a:p>
            <a:pPr algn="ctr"/>
            <a:r>
              <a:rPr lang="en-US" altLang="fr-FR" sz="1600" b="1"/>
              <a:t>1571-1630</a:t>
            </a:r>
          </a:p>
        </p:txBody>
      </p:sp>
      <p:pic>
        <p:nvPicPr>
          <p:cNvPr id="31750" name="Picture 11" descr="http://astronomy.nmsu.edu/msussman/110/Kepler/kep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428750"/>
            <a:ext cx="24288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3" descr="http://badada.interplanete.com/blog/files/2008/09/new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643188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781550" y="757238"/>
            <a:ext cx="3124200" cy="153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/>
              <a:t>En 1 seconde là haut la Lune « tombe » de :</a:t>
            </a:r>
            <a:endParaRPr lang="fr-FR" altLang="fr-FR" b="1" noProof="1"/>
          </a:p>
          <a:p>
            <a:pPr algn="ctr"/>
            <a:r>
              <a:rPr lang="fr-FR" altLang="fr-FR" b="1" noProof="1">
                <a:solidFill>
                  <a:srgbClr val="FF0000"/>
                </a:solidFill>
              </a:rPr>
              <a:t>h</a:t>
            </a:r>
            <a:r>
              <a:rPr lang="fr-FR" altLang="fr-FR" b="1" baseline="-25000">
                <a:solidFill>
                  <a:srgbClr val="FF0000"/>
                </a:solidFill>
              </a:rPr>
              <a:t>2</a:t>
            </a:r>
            <a:r>
              <a:rPr lang="fr-FR" altLang="fr-FR" b="1" noProof="1">
                <a:solidFill>
                  <a:srgbClr val="FF0000"/>
                </a:solidFill>
              </a:rPr>
              <a:t> = 1,4 </a:t>
            </a:r>
            <a:r>
              <a:rPr lang="fr-FR" altLang="fr-FR" b="1">
                <a:solidFill>
                  <a:srgbClr val="FF0000"/>
                </a:solidFill>
              </a:rPr>
              <a:t>10</a:t>
            </a:r>
            <a:r>
              <a:rPr lang="fr-FR" altLang="fr-FR" b="1" baseline="30000">
                <a:solidFill>
                  <a:srgbClr val="FF0000"/>
                </a:solidFill>
              </a:rPr>
              <a:t>-3</a:t>
            </a:r>
            <a:r>
              <a:rPr lang="fr-FR" altLang="fr-FR" b="1">
                <a:solidFill>
                  <a:srgbClr val="FF0000"/>
                </a:solidFill>
              </a:rPr>
              <a:t> </a:t>
            </a:r>
            <a:r>
              <a:rPr lang="fr-FR" altLang="fr-FR" b="1" noProof="1">
                <a:solidFill>
                  <a:srgbClr val="FF0000"/>
                </a:solidFill>
              </a:rPr>
              <a:t>m  </a:t>
            </a:r>
          </a:p>
          <a:p>
            <a:pPr algn="ctr"/>
            <a:r>
              <a:rPr lang="fr-FR" altLang="fr-FR" b="1"/>
              <a:t>    </a:t>
            </a:r>
            <a:r>
              <a:rPr lang="fr-FR" altLang="fr-FR" b="1" noProof="1"/>
              <a:t> </a:t>
            </a:r>
            <a:r>
              <a:rPr lang="fr-FR" altLang="fr-FR" b="1">
                <a:solidFill>
                  <a:srgbClr val="FF0000"/>
                </a:solidFill>
                <a:sym typeface="Symbol" panose="05050102010706020507" pitchFamily="18" charset="2"/>
              </a:rPr>
              <a:t></a:t>
            </a:r>
            <a:r>
              <a:rPr lang="fr-FR" altLang="fr-FR" b="1" noProof="1">
                <a:solidFill>
                  <a:srgbClr val="FF0000"/>
                </a:solidFill>
              </a:rPr>
              <a:t> 5 / (60)</a:t>
            </a:r>
            <a:r>
              <a:rPr lang="fr-FR" altLang="fr-FR" b="1" baseline="30000" noProof="1">
                <a:solidFill>
                  <a:srgbClr val="FF0000"/>
                </a:solidFill>
              </a:rPr>
              <a:t>2</a:t>
            </a:r>
            <a:endParaRPr lang="fr-FR" altLang="fr-FR" b="1" noProof="1">
              <a:solidFill>
                <a:srgbClr val="FF0000"/>
              </a:solidFill>
            </a:endParaRPr>
          </a:p>
          <a:p>
            <a:endParaRPr lang="fr-FR" altLang="fr-FR" sz="1200">
              <a:solidFill>
                <a:srgbClr val="FF0000"/>
              </a:solidFill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4857750" y="4700588"/>
            <a:ext cx="3362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/>
              <a:t>En 1 seconde ici, au niveau du sol terrestre :</a:t>
            </a:r>
          </a:p>
          <a:p>
            <a:pPr algn="ctr"/>
            <a:r>
              <a:rPr lang="fr-FR" altLang="fr-FR" b="1">
                <a:solidFill>
                  <a:schemeClr val="accent2"/>
                </a:solidFill>
              </a:rPr>
              <a:t>h</a:t>
            </a:r>
            <a:r>
              <a:rPr lang="fr-FR" altLang="fr-FR" b="1" baseline="-25000">
                <a:solidFill>
                  <a:schemeClr val="accent2"/>
                </a:solidFill>
              </a:rPr>
              <a:t>1</a:t>
            </a:r>
            <a:r>
              <a:rPr lang="fr-FR" altLang="fr-FR" b="1">
                <a:solidFill>
                  <a:schemeClr val="accent2"/>
                </a:solidFill>
              </a:rPr>
              <a:t> = (1/2 g t</a:t>
            </a:r>
            <a:r>
              <a:rPr lang="fr-FR" altLang="fr-FR" b="1" baseline="30000">
                <a:solidFill>
                  <a:schemeClr val="accent2"/>
                </a:solidFill>
              </a:rPr>
              <a:t>2</a:t>
            </a:r>
            <a:r>
              <a:rPr lang="fr-FR" altLang="fr-FR" b="1">
                <a:solidFill>
                  <a:schemeClr val="accent2"/>
                </a:solidFill>
              </a:rPr>
              <a:t>) </a:t>
            </a:r>
            <a:r>
              <a:rPr lang="fr-FR" altLang="fr-FR" b="1">
                <a:solidFill>
                  <a:schemeClr val="accent2"/>
                </a:solidFill>
                <a:sym typeface="Symbol" panose="05050102010706020507" pitchFamily="18" charset="2"/>
              </a:rPr>
              <a:t></a:t>
            </a:r>
            <a:r>
              <a:rPr lang="fr-FR" altLang="fr-FR" b="1">
                <a:solidFill>
                  <a:schemeClr val="accent2"/>
                </a:solidFill>
              </a:rPr>
              <a:t> 5 m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781550" y="2525713"/>
            <a:ext cx="3438525" cy="19272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/>
              <a:t>         R</a:t>
            </a:r>
            <a:r>
              <a:rPr lang="fr-FR" altLang="fr-FR" b="1" baseline="-25000"/>
              <a:t>2</a:t>
            </a:r>
            <a:r>
              <a:rPr lang="fr-FR" altLang="fr-FR" b="1"/>
              <a:t> </a:t>
            </a:r>
            <a:r>
              <a:rPr lang="fr-FR" altLang="fr-FR" b="1">
                <a:sym typeface="Symbol" panose="05050102010706020507" pitchFamily="18" charset="2"/>
              </a:rPr>
              <a:t> </a:t>
            </a:r>
            <a:r>
              <a:rPr lang="fr-FR" altLang="fr-FR" b="1"/>
              <a:t>60 </a:t>
            </a:r>
            <a:r>
              <a:rPr lang="fr-FR" altLang="fr-FR" sz="1400" b="1"/>
              <a:t>x</a:t>
            </a:r>
            <a:r>
              <a:rPr lang="fr-FR" altLang="fr-FR" b="1"/>
              <a:t> R</a:t>
            </a:r>
            <a:r>
              <a:rPr lang="fr-FR" altLang="fr-FR" b="1" baseline="-25000"/>
              <a:t>1</a:t>
            </a:r>
          </a:p>
          <a:p>
            <a:pPr algn="ctr"/>
            <a:r>
              <a:rPr lang="fr-FR" altLang="fr-FR" b="1"/>
              <a:t>Donc la force de gravitation exercée par la Terre est en </a:t>
            </a:r>
          </a:p>
          <a:p>
            <a:pPr algn="ctr"/>
            <a:r>
              <a:rPr lang="fr-FR" altLang="fr-FR" b="1">
                <a:solidFill>
                  <a:srgbClr val="FF0000"/>
                </a:solidFill>
              </a:rPr>
              <a:t>1 / r</a:t>
            </a:r>
            <a:r>
              <a:rPr lang="fr-FR" altLang="fr-FR" b="1" baseline="30000">
                <a:solidFill>
                  <a:srgbClr val="FF0000"/>
                </a:solidFill>
              </a:rPr>
              <a:t>2</a:t>
            </a:r>
            <a:r>
              <a:rPr lang="fr-FR" altLang="fr-FR" b="1" baseline="30000"/>
              <a:t>   </a:t>
            </a:r>
            <a:r>
              <a:rPr lang="fr-FR" altLang="fr-FR" b="1"/>
              <a:t>!</a:t>
            </a:r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971550" y="696913"/>
            <a:ext cx="3003550" cy="6161087"/>
            <a:chOff x="624" y="192"/>
            <a:chExt cx="1892" cy="3881"/>
          </a:xfrm>
        </p:grpSpPr>
        <p:grpSp>
          <p:nvGrpSpPr>
            <p:cNvPr id="32775" name="Group 6"/>
            <p:cNvGrpSpPr>
              <a:grpSpLocks/>
            </p:cNvGrpSpPr>
            <p:nvPr/>
          </p:nvGrpSpPr>
          <p:grpSpPr bwMode="auto">
            <a:xfrm>
              <a:off x="624" y="192"/>
              <a:ext cx="1892" cy="3881"/>
              <a:chOff x="624" y="192"/>
              <a:chExt cx="1892" cy="3881"/>
            </a:xfrm>
          </p:grpSpPr>
          <p:sp>
            <p:nvSpPr>
              <p:cNvPr id="32777" name="Oval 7"/>
              <p:cNvSpPr>
                <a:spLocks noChangeArrowheads="1"/>
              </p:cNvSpPr>
              <p:nvPr/>
            </p:nvSpPr>
            <p:spPr bwMode="auto">
              <a:xfrm>
                <a:off x="1496" y="327"/>
                <a:ext cx="324" cy="28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32778" name="Oval 8"/>
              <p:cNvSpPr>
                <a:spLocks noChangeArrowheads="1"/>
              </p:cNvSpPr>
              <p:nvPr/>
            </p:nvSpPr>
            <p:spPr bwMode="auto">
              <a:xfrm>
                <a:off x="1144" y="2877"/>
                <a:ext cx="1041" cy="93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32779" name="Freeform 9"/>
              <p:cNvSpPr>
                <a:spLocks/>
              </p:cNvSpPr>
              <p:nvPr/>
            </p:nvSpPr>
            <p:spPr bwMode="auto">
              <a:xfrm>
                <a:off x="701" y="470"/>
                <a:ext cx="964" cy="226"/>
              </a:xfrm>
              <a:custGeom>
                <a:avLst/>
                <a:gdLst>
                  <a:gd name="T0" fmla="*/ 22 w 2055"/>
                  <a:gd name="T1" fmla="*/ 0 h 542"/>
                  <a:gd name="T2" fmla="*/ 19 w 2055"/>
                  <a:gd name="T3" fmla="*/ 0 h 542"/>
                  <a:gd name="T4" fmla="*/ 15 w 2055"/>
                  <a:gd name="T5" fmla="*/ 0 h 542"/>
                  <a:gd name="T6" fmla="*/ 11 w 2055"/>
                  <a:gd name="T7" fmla="*/ 0 h 542"/>
                  <a:gd name="T8" fmla="*/ 7 w 2055"/>
                  <a:gd name="T9" fmla="*/ 1 h 542"/>
                  <a:gd name="T10" fmla="*/ 4 w 2055"/>
                  <a:gd name="T11" fmla="*/ 2 h 542"/>
                  <a:gd name="T12" fmla="*/ 0 w 2055"/>
                  <a:gd name="T13" fmla="*/ 3 h 5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55"/>
                  <a:gd name="T22" fmla="*/ 0 h 542"/>
                  <a:gd name="T23" fmla="*/ 2055 w 2055"/>
                  <a:gd name="T24" fmla="*/ 542 h 5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55" h="542">
                    <a:moveTo>
                      <a:pt x="2055" y="2"/>
                    </a:moveTo>
                    <a:cubicBezTo>
                      <a:pt x="2008" y="2"/>
                      <a:pt x="1875" y="0"/>
                      <a:pt x="1770" y="2"/>
                    </a:cubicBezTo>
                    <a:cubicBezTo>
                      <a:pt x="1665" y="4"/>
                      <a:pt x="1545" y="4"/>
                      <a:pt x="1425" y="17"/>
                    </a:cubicBezTo>
                    <a:cubicBezTo>
                      <a:pt x="1305" y="30"/>
                      <a:pt x="1172" y="50"/>
                      <a:pt x="1050" y="77"/>
                    </a:cubicBezTo>
                    <a:cubicBezTo>
                      <a:pt x="928" y="104"/>
                      <a:pt x="810" y="140"/>
                      <a:pt x="690" y="182"/>
                    </a:cubicBezTo>
                    <a:cubicBezTo>
                      <a:pt x="570" y="224"/>
                      <a:pt x="445" y="272"/>
                      <a:pt x="330" y="332"/>
                    </a:cubicBezTo>
                    <a:cubicBezTo>
                      <a:pt x="215" y="392"/>
                      <a:pt x="69" y="498"/>
                      <a:pt x="0" y="542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0" name="Line 10"/>
              <p:cNvSpPr>
                <a:spLocks noChangeShapeType="1"/>
              </p:cNvSpPr>
              <p:nvPr/>
            </p:nvSpPr>
            <p:spPr bwMode="auto">
              <a:xfrm>
                <a:off x="1665" y="471"/>
                <a:ext cx="0" cy="288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1" name="Line 11"/>
              <p:cNvSpPr>
                <a:spLocks noChangeShapeType="1"/>
              </p:cNvSpPr>
              <p:nvPr/>
            </p:nvSpPr>
            <p:spPr bwMode="auto">
              <a:xfrm flipH="1">
                <a:off x="624" y="471"/>
                <a:ext cx="134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2" name="Line 12"/>
              <p:cNvSpPr>
                <a:spLocks noChangeShapeType="1"/>
              </p:cNvSpPr>
              <p:nvPr/>
            </p:nvSpPr>
            <p:spPr bwMode="auto">
              <a:xfrm>
                <a:off x="1686" y="2889"/>
                <a:ext cx="0" cy="457"/>
              </a:xfrm>
              <a:prstGeom prst="line">
                <a:avLst/>
              </a:prstGeom>
              <a:noFill/>
              <a:ln w="28575" cap="rnd">
                <a:solidFill>
                  <a:srgbClr val="0000FF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3" name="Line 13"/>
              <p:cNvSpPr>
                <a:spLocks noChangeShapeType="1"/>
              </p:cNvSpPr>
              <p:nvPr/>
            </p:nvSpPr>
            <p:spPr bwMode="auto">
              <a:xfrm>
                <a:off x="905" y="483"/>
                <a:ext cx="36" cy="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4" name="Line 14"/>
              <p:cNvSpPr>
                <a:spLocks noChangeShapeType="1"/>
              </p:cNvSpPr>
              <p:nvPr/>
            </p:nvSpPr>
            <p:spPr bwMode="auto">
              <a:xfrm>
                <a:off x="1686" y="271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5" name="Text Box 15"/>
              <p:cNvSpPr txBox="1">
                <a:spLocks noChangeArrowheads="1"/>
              </p:cNvSpPr>
              <p:nvPr/>
            </p:nvSpPr>
            <p:spPr bwMode="auto">
              <a:xfrm>
                <a:off x="638" y="192"/>
                <a:ext cx="1878" cy="3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sz="1400"/>
                  <a:t>                                </a:t>
                </a:r>
                <a:r>
                  <a:rPr lang="fr-FR" altLang="fr-FR" sz="1400" b="1">
                    <a:solidFill>
                      <a:srgbClr val="FF0000"/>
                    </a:solidFill>
                  </a:rPr>
                  <a:t>L</a:t>
                </a:r>
              </a:p>
              <a:p>
                <a:endParaRPr lang="fr-FR" altLang="fr-FR" sz="800" b="1"/>
              </a:p>
              <a:p>
                <a:r>
                  <a:rPr lang="fr-FR" altLang="fr-FR" b="1">
                    <a:solidFill>
                      <a:srgbClr val="FF0000"/>
                    </a:solidFill>
                  </a:rPr>
                  <a:t>h</a:t>
                </a:r>
                <a:r>
                  <a:rPr lang="fr-FR" altLang="fr-FR" b="1" baseline="-25000">
                    <a:solidFill>
                      <a:srgbClr val="FF0000"/>
                    </a:solidFill>
                  </a:rPr>
                  <a:t>2</a:t>
                </a:r>
              </a:p>
              <a:p>
                <a:endParaRPr lang="fr-FR" altLang="fr-FR" sz="20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r>
                  <a:rPr lang="fr-FR" altLang="fr-FR" sz="1200" b="1"/>
                  <a:t>                                         </a:t>
                </a:r>
                <a:r>
                  <a:rPr lang="fr-FR" altLang="fr-FR" b="1">
                    <a:solidFill>
                      <a:srgbClr val="FF0000"/>
                    </a:solidFill>
                  </a:rPr>
                  <a:t>R</a:t>
                </a:r>
                <a:r>
                  <a:rPr lang="fr-FR" altLang="fr-FR" b="1" baseline="-25000">
                    <a:solidFill>
                      <a:srgbClr val="FF0000"/>
                    </a:solidFill>
                  </a:rPr>
                  <a:t>2</a:t>
                </a:r>
                <a:endParaRPr lang="fr-FR" altLang="fr-FR" b="1">
                  <a:solidFill>
                    <a:srgbClr val="FF0000"/>
                  </a:solidFill>
                </a:endParaRPr>
              </a:p>
              <a:p>
                <a:endParaRPr lang="fr-FR" altLang="fr-FR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r>
                  <a:rPr lang="fr-FR" altLang="fr-FR" sz="1200" b="1"/>
                  <a:t>                               </a:t>
                </a:r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r>
                  <a:rPr lang="fr-FR" altLang="fr-FR" sz="1200" b="1"/>
                  <a:t>                                             </a:t>
                </a:r>
                <a:r>
                  <a:rPr lang="fr-FR" altLang="fr-FR" b="1">
                    <a:solidFill>
                      <a:srgbClr val="0000FF"/>
                    </a:solidFill>
                  </a:rPr>
                  <a:t>h</a:t>
                </a:r>
                <a:r>
                  <a:rPr lang="fr-FR" altLang="fr-FR" b="1" baseline="-25000">
                    <a:solidFill>
                      <a:srgbClr val="0000FF"/>
                    </a:solidFill>
                  </a:rPr>
                  <a:t>1</a:t>
                </a:r>
                <a:endParaRPr lang="fr-FR" altLang="fr-FR" b="1">
                  <a:solidFill>
                    <a:srgbClr val="0000FF"/>
                  </a:solidFill>
                </a:endParaRPr>
              </a:p>
              <a:p>
                <a:r>
                  <a:rPr lang="fr-FR" altLang="fr-FR" sz="1200" b="1"/>
                  <a:t>                                                                        </a:t>
                </a:r>
              </a:p>
              <a:p>
                <a:r>
                  <a:rPr lang="fr-FR" altLang="fr-FR" sz="1800" b="1">
                    <a:solidFill>
                      <a:srgbClr val="0000FF"/>
                    </a:solidFill>
                  </a:rPr>
                  <a:t>                            </a:t>
                </a:r>
                <a:r>
                  <a:rPr lang="fr-FR" altLang="fr-FR" b="1">
                    <a:solidFill>
                      <a:srgbClr val="0000FF"/>
                    </a:solidFill>
                  </a:rPr>
                  <a:t>R</a:t>
                </a:r>
                <a:r>
                  <a:rPr lang="fr-FR" altLang="fr-FR" b="1" baseline="-25000">
                    <a:solidFill>
                      <a:srgbClr val="0000FF"/>
                    </a:solidFill>
                  </a:rPr>
                  <a:t>1</a:t>
                </a:r>
              </a:p>
              <a:p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</a:t>
                </a:r>
              </a:p>
              <a:p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                                   </a:t>
                </a:r>
                <a:r>
                  <a:rPr lang="fr-FR" altLang="fr-FR" sz="1400" b="1">
                    <a:solidFill>
                      <a:srgbClr val="0000FF"/>
                    </a:solidFill>
                  </a:rPr>
                  <a:t>T</a:t>
                </a:r>
              </a:p>
            </p:txBody>
          </p:sp>
        </p:grpSp>
        <p:sp>
          <p:nvSpPr>
            <p:cNvPr id="32776" name="Oval 16"/>
            <p:cNvSpPr>
              <a:spLocks noChangeArrowheads="1"/>
            </p:cNvSpPr>
            <p:nvPr/>
          </p:nvSpPr>
          <p:spPr bwMode="auto">
            <a:xfrm>
              <a:off x="1638" y="25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17" name="Titre 1"/>
          <p:cNvSpPr txBox="1">
            <a:spLocks/>
          </p:cNvSpPr>
          <p:nvPr/>
        </p:nvSpPr>
        <p:spPr>
          <a:xfrm>
            <a:off x="684213" y="0"/>
            <a:ext cx="7772400" cy="147002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fr-FR" sz="3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L’invention de la gravitation universelle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 autoUpdateAnimBg="0"/>
      <p:bldP spid="38915" grpId="0" autoUpdateAnimBg="0"/>
      <p:bldP spid="38916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WINDOWS\Escritorio\1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41910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C:\WINDOWS\Escritorio\1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57200"/>
            <a:ext cx="39624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C:\WINDOWS\Escritorio\1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81400"/>
            <a:ext cx="4724400" cy="2874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WINDOWS\Escritorio\1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44958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C:\WINDOWS\Escritorio\1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5410200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E:\ARISTARQ\IMAGES\12_HST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09625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4343400" y="5943600"/>
            <a:ext cx="3841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200">
                <a:solidFill>
                  <a:srgbClr val="FFFF66"/>
                </a:solidFill>
              </a:rPr>
              <a:t>Constellation d ’Orion</a:t>
            </a:r>
            <a:endParaRPr lang="fr-FR" altLang="fr-FR" sz="320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50925" y="196850"/>
            <a:ext cx="3752850" cy="1631950"/>
            <a:chOff x="662" y="124"/>
            <a:chExt cx="2364" cy="1028"/>
          </a:xfrm>
        </p:grpSpPr>
        <p:sp>
          <p:nvSpPr>
            <p:cNvPr id="35845" name="Text Box 5"/>
            <p:cNvSpPr txBox="1">
              <a:spLocks noChangeArrowheads="1"/>
            </p:cNvSpPr>
            <p:nvPr/>
          </p:nvSpPr>
          <p:spPr bwMode="auto">
            <a:xfrm>
              <a:off x="662" y="124"/>
              <a:ext cx="236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3600" i="1">
                  <a:solidFill>
                    <a:srgbClr val="FFFF66"/>
                  </a:solidFill>
                </a:rPr>
                <a:t>L’étoile </a:t>
              </a:r>
              <a:r>
                <a:rPr lang="fr-FR" altLang="fr-FR" sz="3600" b="1" i="1">
                  <a:solidFill>
                    <a:srgbClr val="FFFF66"/>
                  </a:solidFill>
                </a:rPr>
                <a:t>Bételgeuse</a:t>
              </a:r>
              <a:endParaRPr lang="fr-FR" altLang="fr-FR" b="1"/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2112" y="480"/>
              <a:ext cx="912" cy="67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E:\ARISTARQ\IMAGES\13_MIL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6019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57200"/>
            <a:ext cx="4953000" cy="13716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00FF00"/>
                </a:solidFill>
              </a:rPr>
              <a:t>Notre Galaxie</a:t>
            </a:r>
            <a:r>
              <a:rPr lang="fr-FR" altLang="fr-FR" smtClean="0">
                <a:solidFill>
                  <a:srgbClr val="00FF00"/>
                </a:solidFill>
              </a:rPr>
              <a:t> :</a:t>
            </a:r>
          </a:p>
          <a:p>
            <a:r>
              <a:rPr lang="fr-FR" altLang="fr-FR" b="1" i="1" smtClean="0">
                <a:solidFill>
                  <a:schemeClr val="bg1"/>
                </a:solidFill>
              </a:rPr>
              <a:t>« la voie</a:t>
            </a:r>
            <a:r>
              <a:rPr lang="fr-FR" altLang="fr-FR" b="1" i="1" smtClean="0">
                <a:solidFill>
                  <a:srgbClr val="FF0066"/>
                </a:solidFill>
              </a:rPr>
              <a:t> lactée »</a:t>
            </a:r>
          </a:p>
          <a:p>
            <a:r>
              <a:rPr lang="fr-FR" altLang="fr-FR" b="1" i="1" smtClean="0">
                <a:solidFill>
                  <a:srgbClr val="00FF00"/>
                </a:solidFill>
              </a:rPr>
              <a:t>          (image virtuelle)</a:t>
            </a:r>
            <a:endParaRPr lang="fr-FR" altLang="fr-FR" b="1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E:\ARISTARQ\IMAGES\15_AND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7200"/>
            <a:ext cx="3886200" cy="1757363"/>
          </a:xfrm>
        </p:spPr>
        <p:txBody>
          <a:bodyPr/>
          <a:lstStyle/>
          <a:p>
            <a:r>
              <a:rPr lang="fr-FR" altLang="fr-FR" b="1" i="1" smtClean="0">
                <a:solidFill>
                  <a:schemeClr val="hlink"/>
                </a:solidFill>
              </a:rPr>
              <a:t>Notre voisine :</a:t>
            </a:r>
          </a:p>
          <a:p>
            <a:r>
              <a:rPr lang="fr-FR" altLang="fr-FR" b="1" i="1" smtClean="0">
                <a:solidFill>
                  <a:schemeClr val="hlink"/>
                </a:solidFill>
              </a:rPr>
              <a:t>La Galaxie d ’Andromède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E:\ARISTARQ\IMAGES\16_HST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8686800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5638800" y="6096000"/>
            <a:ext cx="1774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chemeClr val="hlink"/>
                </a:solidFill>
              </a:rPr>
              <a:t>NGC 4414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1143000"/>
          </a:xfrm>
        </p:spPr>
        <p:txBody>
          <a:bodyPr/>
          <a:lstStyle/>
          <a:p>
            <a:endParaRPr lang="fr-FR" altLang="fr-FR" smtClean="0"/>
          </a:p>
        </p:txBody>
      </p:sp>
      <p:pic>
        <p:nvPicPr>
          <p:cNvPr id="39939" name="Picture 4" descr="E:\ARISTARQ\IMAGES\17_HST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sciencepresse.qc.ca/clafleur/images/M16WF2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65125" y="41275"/>
            <a:ext cx="39497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solidFill>
                  <a:schemeClr val="bg1"/>
                </a:solidFill>
              </a:rPr>
              <a:t>Naissances d’étoiles dans M16</a:t>
            </a:r>
          </a:p>
          <a:p>
            <a:r>
              <a:rPr lang="fr-FR" altLang="fr-FR">
                <a:solidFill>
                  <a:schemeClr val="bg1"/>
                </a:solidFill>
              </a:rPr>
              <a:t>la nébuleuse de l’Aigle à 7000</a:t>
            </a:r>
          </a:p>
          <a:p>
            <a:r>
              <a:rPr lang="fr-FR" altLang="fr-FR">
                <a:solidFill>
                  <a:schemeClr val="bg1"/>
                </a:solidFill>
              </a:rPr>
              <a:t>année-lumières</a:t>
            </a:r>
          </a:p>
          <a:p>
            <a:endParaRPr lang="fr-FR" alt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http://www.ambafrance-ma.org/efmaroc/berchet/espacenfants/magenligne/physchim/bigbang/big_b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8" b="6226"/>
          <a:stretch>
            <a:fillRect/>
          </a:stretch>
        </p:blipFill>
        <p:spPr bwMode="auto">
          <a:xfrm>
            <a:off x="539750" y="476250"/>
            <a:ext cx="8208963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http://www.ambafrance-ma.org/efmaroc/berchet/espacenfants/magenligne/physchim/bigbang/big_b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9" b="42603"/>
          <a:stretch>
            <a:fillRect/>
          </a:stretch>
        </p:blipFill>
        <p:spPr bwMode="auto">
          <a:xfrm>
            <a:off x="539750" y="692150"/>
            <a:ext cx="8208963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WINDOWS\Escritorio\2\PRESENTATION INITIALE_fichiers\image01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700213"/>
            <a:ext cx="5113338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384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fr-FR" b="1"/>
              <a:t>Courbure de l’espace-temps</a:t>
            </a:r>
            <a:endParaRPr lang="en-US" altLang="fr-FR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124200" y="52578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/>
              <a:t>Einstein </a:t>
            </a:r>
          </a:p>
          <a:p>
            <a:pPr algn="ctr"/>
            <a:r>
              <a:rPr lang="fr-FR" altLang="fr-FR"/>
              <a:t>1879 – 1955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143000" y="457200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fr-FR" b="1"/>
              <a:t>Relativité générale 1915</a:t>
            </a:r>
            <a:endParaRPr lang="en-US" altLang="fr-FR"/>
          </a:p>
        </p:txBody>
      </p:sp>
      <p:pic>
        <p:nvPicPr>
          <p:cNvPr id="44038" name="Picture 6" descr="http://www.ligo.caltech.edu/LIGO_web/0503news/einste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9400"/>
            <a:ext cx="275113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utoUpdateAnimBg="0"/>
      <p:bldP spid="4198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astrosurf.com/luxorion/Images/rel-concept-gravi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862171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50825" y="3429000"/>
            <a:ext cx="23050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/>
              <a:t>Méca. Classique (Newton)</a:t>
            </a:r>
          </a:p>
          <a:p>
            <a:pPr algn="ctr"/>
            <a:r>
              <a:rPr lang="fr-FR" altLang="fr-FR"/>
              <a:t>La gravitation est une </a:t>
            </a:r>
            <a:r>
              <a:rPr lang="fr-FR" altLang="fr-FR" b="1"/>
              <a:t>force</a:t>
            </a:r>
            <a:endParaRPr lang="fr-FR" altLang="fr-FR"/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2843213" y="3357563"/>
            <a:ext cx="26289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/>
              <a:t>Méca. Relativiste</a:t>
            </a:r>
          </a:p>
          <a:p>
            <a:pPr algn="ctr"/>
            <a:r>
              <a:rPr lang="fr-FR" altLang="fr-FR"/>
              <a:t>(Einstein)</a:t>
            </a:r>
          </a:p>
          <a:p>
            <a:pPr algn="ctr"/>
            <a:r>
              <a:rPr lang="fr-FR" altLang="fr-FR"/>
              <a:t>La gravitation est une </a:t>
            </a:r>
            <a:r>
              <a:rPr lang="fr-FR" altLang="fr-FR" b="1"/>
              <a:t>déformation</a:t>
            </a:r>
            <a:r>
              <a:rPr lang="fr-FR" altLang="fr-FR"/>
              <a:t> de l’espace-temps.</a:t>
            </a:r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6084888" y="3357563"/>
            <a:ext cx="255428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/>
              <a:t>Méca. Quantique</a:t>
            </a:r>
          </a:p>
          <a:p>
            <a:pPr algn="ctr"/>
            <a:r>
              <a:rPr lang="fr-FR" altLang="fr-FR"/>
              <a:t>(Bohr, Planck…) </a:t>
            </a:r>
          </a:p>
          <a:p>
            <a:pPr algn="ctr"/>
            <a:r>
              <a:rPr lang="fr-FR" altLang="fr-FR"/>
              <a:t>La gravitation est une interaction fondamentale qui correspond à l’échange de </a:t>
            </a:r>
            <a:r>
              <a:rPr lang="fr-FR" altLang="fr-FR" b="1"/>
              <a:t>gravitons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dsc.discovery.com/space/top-10/gallery/big-bang-625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6250"/>
            <a:ext cx="848995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004888"/>
            <a:ext cx="5268912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ZoneTexte 3"/>
          <p:cNvSpPr txBox="1">
            <a:spLocks noChangeArrowheads="1"/>
          </p:cNvSpPr>
          <p:nvPr/>
        </p:nvSpPr>
        <p:spPr bwMode="auto">
          <a:xfrm>
            <a:off x="793750" y="603250"/>
            <a:ext cx="199866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latin typeface="Calibri" panose="020F0502020204030204" pitchFamily="34" charset="0"/>
              </a:rPr>
              <a:t>Dark matter</a:t>
            </a:r>
          </a:p>
          <a:p>
            <a:r>
              <a:rPr lang="fr-FR" altLang="fr-FR">
                <a:latin typeface="Calibri" panose="020F0502020204030204" pitchFamily="34" charset="0"/>
              </a:rPr>
              <a:t>(Matière noire) :</a:t>
            </a:r>
          </a:p>
          <a:p>
            <a:r>
              <a:rPr lang="fr-FR" altLang="fr-FR">
                <a:latin typeface="Calibri" panose="020F0502020204030204" pitchFamily="34" charset="0"/>
              </a:rPr>
              <a:t>	attractive</a:t>
            </a:r>
          </a:p>
          <a:p>
            <a:endParaRPr lang="fr-FR" altLang="fr-FR">
              <a:latin typeface="Calibri" panose="020F0502020204030204" pitchFamily="34" charset="0"/>
            </a:endParaRPr>
          </a:p>
          <a:p>
            <a:endParaRPr lang="fr-FR" altLang="fr-FR">
              <a:latin typeface="Calibri" panose="020F0502020204030204" pitchFamily="34" charset="0"/>
            </a:endParaRPr>
          </a:p>
          <a:p>
            <a:endParaRPr lang="fr-FR" altLang="fr-FR">
              <a:latin typeface="Calibri" panose="020F0502020204030204" pitchFamily="34" charset="0"/>
            </a:endParaRPr>
          </a:p>
          <a:p>
            <a:r>
              <a:rPr lang="fr-FR" altLang="fr-FR">
                <a:latin typeface="Calibri" panose="020F0502020204030204" pitchFamily="34" charset="0"/>
              </a:rPr>
              <a:t>Dark énergie </a:t>
            </a:r>
          </a:p>
          <a:p>
            <a:r>
              <a:rPr lang="fr-FR" altLang="fr-FR">
                <a:latin typeface="Calibri" panose="020F0502020204030204" pitchFamily="34" charset="0"/>
              </a:rPr>
              <a:t>(Energie sombre) :</a:t>
            </a:r>
          </a:p>
          <a:p>
            <a:r>
              <a:rPr lang="fr-FR" altLang="fr-FR">
                <a:latin typeface="Calibri" panose="020F0502020204030204" pitchFamily="34" charset="0"/>
              </a:rPr>
              <a:t>	répulsive</a:t>
            </a: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37063"/>
            <a:ext cx="287337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833438" y="606425"/>
            <a:ext cx="7546975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matière ordinaire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baryonique :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protons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neutrons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électrons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fr-FR" altLang="fr-FR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matière noire non baryonique </a:t>
            </a:r>
            <a:r>
              <a:rPr lang="fr-FR" altLang="fr-FR" b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fr-FR" altLang="fr-FR" sz="3600">
                <a:latin typeface="Calibri" panose="020F0502020204030204" pitchFamily="34" charset="0"/>
              </a:rPr>
              <a:t>	</a:t>
            </a:r>
            <a:r>
              <a:rPr lang="fr-FR" altLang="fr-FR" sz="2800">
                <a:latin typeface="Calibri" panose="020F0502020204030204" pitchFamily="34" charset="0"/>
              </a:rPr>
              <a:t>HDM (Hot Dark Matter) : </a:t>
            </a:r>
          </a:p>
          <a:p>
            <a:r>
              <a:rPr lang="fr-FR" altLang="fr-FR" sz="2800">
                <a:solidFill>
                  <a:srgbClr val="FFFF00"/>
                </a:solidFill>
                <a:latin typeface="Calibri" panose="020F0502020204030204" pitchFamily="34" charset="0"/>
              </a:rPr>
              <a:t>		</a:t>
            </a:r>
            <a:r>
              <a:rPr lang="fr-FR" altLang="fr-FR" sz="2800">
                <a:solidFill>
                  <a:srgbClr val="7030A0"/>
                </a:solidFill>
                <a:latin typeface="Calibri" panose="020F0502020204030204" pitchFamily="34" charset="0"/>
              </a:rPr>
              <a:t>neutrinos…</a:t>
            </a:r>
          </a:p>
          <a:p>
            <a:endParaRPr lang="fr-FR" altLang="fr-FR" sz="9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fr-FR" altLang="fr-FR" sz="2800">
                <a:latin typeface="Calibri" panose="020F0502020204030204" pitchFamily="34" charset="0"/>
              </a:rPr>
              <a:t>	CDM (Cold Dark Matter): </a:t>
            </a:r>
          </a:p>
          <a:p>
            <a:r>
              <a:rPr lang="fr-FR" altLang="fr-FR">
                <a:latin typeface="Calibri" panose="020F0502020204030204" pitchFamily="34" charset="0"/>
              </a:rPr>
              <a:t>		</a:t>
            </a:r>
            <a:r>
              <a:rPr lang="fr-FR" altLang="fr-FR" sz="2800">
                <a:solidFill>
                  <a:srgbClr val="7030A0"/>
                </a:solidFill>
                <a:latin typeface="Calibri" panose="020F0502020204030204" pitchFamily="34" charset="0"/>
              </a:rPr>
              <a:t>neutralinos…</a:t>
            </a:r>
            <a:r>
              <a:rPr lang="fr-FR" altLang="fr-FR" sz="2800">
                <a:latin typeface="Calibri" panose="020F0502020204030204" pitchFamily="34" charset="0"/>
              </a:rPr>
              <a:t> </a:t>
            </a:r>
            <a:r>
              <a:rPr lang="fr-FR" altLang="fr-FR">
                <a:solidFill>
                  <a:srgbClr val="7030A0"/>
                </a:solidFill>
                <a:latin typeface="Calibri" panose="020F0502020204030204" pitchFamily="34" charset="0"/>
              </a:rPr>
              <a:t>(WIMPs)</a:t>
            </a:r>
            <a:endParaRPr lang="fr-FR" altLang="fr-FR" sz="280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fr-FR" altLang="fr-FR" sz="2800">
                <a:latin typeface="Calibri" panose="020F0502020204030204" pitchFamily="34" charset="0"/>
              </a:rPr>
              <a:t>		</a:t>
            </a:r>
            <a:r>
              <a:rPr lang="fr-FR" altLang="fr-FR">
                <a:latin typeface="Calibri" panose="020F0502020204030204" pitchFamily="34" charset="0"/>
              </a:rPr>
              <a:t>[</a:t>
            </a:r>
            <a:r>
              <a:rPr lang="fr-FR" altLang="fr-FR" i="1">
                <a:latin typeface="Calibri" panose="020F0502020204030204" pitchFamily="34" charset="0"/>
              </a:rPr>
              <a:t>Weakly interactive massive particles</a:t>
            </a:r>
            <a:r>
              <a:rPr lang="fr-FR" altLang="fr-FR" sz="2000">
                <a:latin typeface="Calibri" panose="020F0502020204030204" pitchFamily="34" charset="0"/>
              </a:rPr>
              <a:t>]</a:t>
            </a:r>
          </a:p>
          <a:p>
            <a:endParaRPr lang="fr-FR" altLang="fr-FR" sz="2000">
              <a:latin typeface="Calibri" panose="020F0502020204030204" pitchFamily="34" charset="0"/>
            </a:endParaRPr>
          </a:p>
          <a:p>
            <a:endParaRPr lang="fr-FR" altLang="fr-FR" sz="2000">
              <a:latin typeface="Calibri" panose="020F0502020204030204" pitchFamily="34" charset="0"/>
            </a:endParaRPr>
          </a:p>
          <a:p>
            <a:r>
              <a:rPr lang="fr-FR" altLang="fr-FR" sz="2000" i="1">
                <a:solidFill>
                  <a:srgbClr val="FF0000"/>
                </a:solidFill>
                <a:latin typeface="Calibri" panose="020F0502020204030204" pitchFamily="34" charset="0"/>
              </a:rPr>
              <a:t>Nouvelles théories</a:t>
            </a:r>
            <a:r>
              <a:rPr lang="fr-FR" altLang="fr-FR" sz="2000">
                <a:latin typeface="Calibri" panose="020F0502020204030204" pitchFamily="34" charset="0"/>
              </a:rPr>
              <a:t> : supersymétrie, cordes, supercordes…</a:t>
            </a:r>
          </a:p>
          <a:p>
            <a:r>
              <a:rPr lang="fr-FR" altLang="fr-FR" sz="2000">
                <a:latin typeface="Calibri" panose="020F0502020204030204" pitchFamily="34" charset="0"/>
              </a:rPr>
              <a:t>	(unification relativité générale et méca quantique) 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340</Words>
  <Application>Microsoft Office PowerPoint</Application>
  <PresentationFormat>Affichage à l'écran (4:3)</PresentationFormat>
  <Paragraphs>149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1" baseType="lpstr">
      <vt:lpstr>Arial</vt:lpstr>
      <vt:lpstr>Calibri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Thalès de Milet (-625 à -545) Anaximandre ( -611 à –547) </vt:lpstr>
      <vt:lpstr>Aristote  (-384   à  -322 )</vt:lpstr>
      <vt:lpstr>EUDOXE    - 406 / - 355</vt:lpstr>
      <vt:lpstr>ARISTARQUE de Samos (-310   -230)</vt:lpstr>
      <vt:lpstr>Ptolémée (2ème s. ap. J.C.)</vt:lpstr>
      <vt:lpstr>Présentation PowerPoint</vt:lpstr>
      <vt:lpstr>Présentation PowerPoint</vt:lpstr>
      <vt:lpstr>Présentation PowerPoint</vt:lpstr>
      <vt:lpstr>COPERNIC</vt:lpstr>
      <vt:lpstr>"De la révolution des sphères célestes"</vt:lpstr>
      <vt:lpstr>Présentation PowerPoint</vt:lpstr>
      <vt:lpstr>Présentation PowerPoint</vt:lpstr>
      <vt:lpstr>Présentation PowerPoint</vt:lpstr>
      <vt:lpstr>Présentation PowerPoint</vt:lpstr>
      <vt:lpstr>Giordano Bruno 1584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65</cp:revision>
  <dcterms:created xsi:type="dcterms:W3CDTF">2003-09-18T10:01:29Z</dcterms:created>
  <dcterms:modified xsi:type="dcterms:W3CDTF">2016-07-05T15:01:06Z</dcterms:modified>
</cp:coreProperties>
</file>