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8" autoAdjust="0"/>
    <p:restoredTop sz="94660"/>
  </p:normalViewPr>
  <p:slideViewPr>
    <p:cSldViewPr snapToGrid="0">
      <p:cViewPr varScale="1">
        <p:scale>
          <a:sx n="78" d="100"/>
          <a:sy n="78" d="100"/>
        </p:scale>
        <p:origin x="23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84F58D-3E70-B78A-C291-FBB3DE950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20FBE40-0A5D-0918-C3B2-392118591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AB7C6B-3165-5414-26A2-D5D1C17D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92EEB4-8479-54CD-BFDF-BA3FD99B8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578E47-A01F-FF85-FE41-AED16BA1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37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4AF0C-89CA-1336-C9E5-82FF0BAE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9C1A86-DA81-374D-85A9-5919C3728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4EE22F-7440-9EA2-FEE3-183FFBD2B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3C5835-7FCC-0542-0D6F-5224860A9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3AA1A9-A995-6EDC-CA37-D21CFBDA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37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181F00-68E2-DD71-A144-6F571DC49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5E458C-58B5-5C17-EC71-020C07847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A4453F-8FCF-A5CE-C430-372B72550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C09905-A828-FD1E-BEE5-DEDA2AF6A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2151BC-FFEF-A72D-9CD1-C792A4817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637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C4B19F-8501-FF79-1AAB-9C161C3E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7E3D97-4BD1-FB55-300B-16185387F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20E100-1EEE-FFBD-F5EB-85724FF7D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9E1BBC-1018-B126-1D71-6BD9A491D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E32AB5-CFB6-95C8-0CAF-6C12AB37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724381-6ECC-4FBA-B4FB-37682BCD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04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35D73E-F263-BB71-FA1E-38801B1B8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EAB1B2-CAD3-03B5-64C0-BF959A3FC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703A2B-F07B-A175-7A82-941D3E0C2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A05DD8-F769-30CE-659F-42680516FF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CC7762A-4809-0A27-EF8C-25556DD50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DAD9AFA-5D66-1F24-AA57-6AEE9968C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40087A-5A2E-B6F8-BEC5-A66EC9BE6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E30E21-079C-8AA1-0FC6-12549A0CC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03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538B9-CB7E-0660-8A20-71FB1AFD2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B9113C4-EA9E-54C2-E506-64AE8B229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F57480-5006-D3DC-3A34-7705EB57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3628D4-3F16-A5CC-89EB-A6B17EFB4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48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5AE2D67-6C64-B5E1-33F8-E776108F1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494F525-3218-95A9-2AB9-F9E58F0BB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4837A3-61E9-5C4E-B8D5-C49099F06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84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82A1C-219F-73DE-FCCA-EF0529B6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97A930-8D91-FB5B-5D41-B90F0F3E4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199643-8D38-D069-0655-75B61D1B0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2A5E40-AEA5-79E8-2221-3E6867F61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686F9B-C989-712B-BFCC-53BFFD867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CE3DC5-6618-B769-9A31-80E61749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67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5A2BCC-133B-3ADF-1D43-1D4FEFBC3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B5B271A-89D6-75A1-0A44-E3CBFE979C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71E5613-6F47-7C83-CF2D-0283A65F8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6D88D5-12FD-5D88-939E-FF862BB44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C8F350-4346-8702-AD0C-DEDA68B34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F3D40B-9D45-73D5-D9D9-EED95B4E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25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427D25-B2B4-DBA5-D689-5240F8F3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6D88ACE-4D50-8595-E576-0CE2A542D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8605F-10EE-8829-CA15-7CB3A3C24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CECBB0-2A39-3078-BB54-06D32AE6B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19E129-6831-630E-0F5A-8626A476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469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CCC4A6C-0657-102F-C672-CF7600609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4CF571-3C3D-2693-769A-0F1228984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8432DD-3CD3-5196-7CEE-EA6F1103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DB4385-4C07-AB9D-89B9-A8A1A761D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A307B8-E00A-230A-C690-43B14069C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36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3ACB154-B653-4565-474A-B8D509A42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C38ECC-2D46-6086-9FAE-72B0AA63F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699418-B979-DF39-80F8-B6F768EFE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56704E-B698-400B-8C56-33E01F56E9C0}" type="datetimeFigureOut">
              <a:rPr lang="fr-FR" smtClean="0"/>
              <a:t>16/05/2026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1433F-572B-F78B-6B1D-7AD8AD616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3F25D6-A6BD-8ABA-1B50-020A4CFD0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C90EB0-18CA-42E9-9991-9F0454705D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36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The image depicts the molecular structures of methane (CH4), ammonia (NH3), and water (H2O), with labels for their hydrogen (H) and nitrogen (N) atoms, and their geometric shapes: tetrahedral for methane, trigonal for ammonia, and bent for water.&#10;&#10;Le contenu généré par l’IA peut être incorrect.">
            <a:extLst>
              <a:ext uri="{FF2B5EF4-FFF2-40B4-BE49-F238E27FC236}">
                <a16:creationId xmlns:a16="http://schemas.microsoft.com/office/drawing/2014/main" id="{630B94A4-0927-5879-5070-F77F12457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021" y="247206"/>
            <a:ext cx="7763958" cy="6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94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This is a depiction of a molecule with three carbon atoms connected in a chain, each carbon atom bonded to two hydrogen atoms, and two oxygen atoms bonded to the terminal carbon atoms.&#10;&#10;Le contenu généré par l’IA peut être incorrect.">
            <a:extLst>
              <a:ext uri="{FF2B5EF4-FFF2-40B4-BE49-F238E27FC236}">
                <a16:creationId xmlns:a16="http://schemas.microsoft.com/office/drawing/2014/main" id="{9D751741-6EFF-C953-AA1C-95B4432C1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056" y="1042967"/>
            <a:ext cx="2095515" cy="12954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5E9E030-9F09-D2B3-C9AD-E368684A7A5F}"/>
              </a:ext>
            </a:extLst>
          </p:cNvPr>
          <p:cNvSpPr txBox="1"/>
          <p:nvPr/>
        </p:nvSpPr>
        <p:spPr>
          <a:xfrm>
            <a:off x="1463838" y="1476662"/>
            <a:ext cx="6097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propane C</a:t>
            </a:r>
            <a:r>
              <a:rPr lang="fr-FR" sz="2400" b="1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3</a:t>
            </a:r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H</a:t>
            </a:r>
            <a:r>
              <a:rPr lang="fr-FR" sz="2400" b="1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8</a:t>
            </a:r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65DEA7-67EB-D71B-A482-1B02CAC0AA4F}"/>
              </a:ext>
            </a:extLst>
          </p:cNvPr>
          <p:cNvSpPr txBox="1"/>
          <p:nvPr/>
        </p:nvSpPr>
        <p:spPr>
          <a:xfrm>
            <a:off x="1488141" y="403383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éthylène C</a:t>
            </a:r>
            <a:r>
              <a:rPr lang="fr-FR" sz="2400" b="1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2</a:t>
            </a:r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H</a:t>
            </a:r>
            <a:r>
              <a:rPr lang="fr-FR" sz="2400" b="1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4</a:t>
            </a:r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</a:t>
            </a:r>
            <a:endParaRPr lang="fr-FR" sz="2400" dirty="0"/>
          </a:p>
        </p:txBody>
      </p:sp>
      <p:pic>
        <p:nvPicPr>
          <p:cNvPr id="13" name="Image 12" descr="The image shows a simple, white molecular structure with four carbon atoms bonded in a tetrahedral shape.&#10;&#10;Le contenu généré par l’IA peut être incorrect.">
            <a:extLst>
              <a:ext uri="{FF2B5EF4-FFF2-40B4-BE49-F238E27FC236}">
                <a16:creationId xmlns:a16="http://schemas.microsoft.com/office/drawing/2014/main" id="{CD33B906-D174-88BC-967A-7C50F76F2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7" t="22747" r="22442" b="18884"/>
          <a:stretch>
            <a:fillRect/>
          </a:stretch>
        </p:blipFill>
        <p:spPr>
          <a:xfrm>
            <a:off x="7008025" y="598124"/>
            <a:ext cx="3259857" cy="2015184"/>
          </a:xfrm>
          <a:prstGeom prst="rect">
            <a:avLst/>
          </a:prstGeom>
        </p:spPr>
      </p:pic>
      <p:pic>
        <p:nvPicPr>
          <p:cNvPr id="1026" name="Picture 2" descr="Chemical Structure of Ethene, Anatomy Of Ethene, Molecular structure of ...">
            <a:extLst>
              <a:ext uri="{FF2B5EF4-FFF2-40B4-BE49-F238E27FC236}">
                <a16:creationId xmlns:a16="http://schemas.microsoft.com/office/drawing/2014/main" id="{1FE1850E-28A9-4A6A-B2CB-0DE43CF68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0" t="18643" r="15423" b="27316"/>
          <a:stretch>
            <a:fillRect/>
          </a:stretch>
        </p:blipFill>
        <p:spPr bwMode="auto">
          <a:xfrm>
            <a:off x="4500562" y="3682037"/>
            <a:ext cx="2043009" cy="116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8+ Hundred Iupac Royalty-Free Images, Stock Photos &amp; Pictures ...">
            <a:extLst>
              <a:ext uri="{FF2B5EF4-FFF2-40B4-BE49-F238E27FC236}">
                <a16:creationId xmlns:a16="http://schemas.microsoft.com/office/drawing/2014/main" id="{0205F3EA-16DB-53BA-FEF7-A53EAAA24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52"/>
          <a:stretch>
            <a:fillRect/>
          </a:stretch>
        </p:blipFill>
        <p:spPr bwMode="auto">
          <a:xfrm>
            <a:off x="7689041" y="3329865"/>
            <a:ext cx="1963296" cy="166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05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485A67A-AF91-D7AB-8AD4-B81A9BDEC42D}"/>
              </a:ext>
            </a:extLst>
          </p:cNvPr>
          <p:cNvSpPr txBox="1"/>
          <p:nvPr/>
        </p:nvSpPr>
        <p:spPr>
          <a:xfrm>
            <a:off x="1399235" y="146414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méthanol CH</a:t>
            </a:r>
            <a:r>
              <a:rPr lang="fr-FR" sz="2800" b="1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4</a:t>
            </a:r>
            <a:r>
              <a:rPr lang="fr-FR" sz="2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</a:t>
            </a:r>
            <a:endParaRPr lang="fr-FR" sz="2800" dirty="0"/>
          </a:p>
        </p:txBody>
      </p:sp>
      <p:pic>
        <p:nvPicPr>
          <p:cNvPr id="5" name="Image 4" descr="The image depicts a simple molecular structure with a central carbon atom bonded to a hydrogen atom and a red oxygen atom.&#10;&#10;Le contenu généré par l’IA peut être incorrect.">
            <a:extLst>
              <a:ext uri="{FF2B5EF4-FFF2-40B4-BE49-F238E27FC236}">
                <a16:creationId xmlns:a16="http://schemas.microsoft.com/office/drawing/2014/main" id="{28338528-4AEF-D26F-DFB8-F4A3C4AEC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1" t="20691" r="33027" b="25422"/>
          <a:stretch>
            <a:fillRect/>
          </a:stretch>
        </p:blipFill>
        <p:spPr>
          <a:xfrm>
            <a:off x="8017581" y="964316"/>
            <a:ext cx="2265770" cy="176488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BAC2614-99C7-1D43-867F-3C1AA936881A}"/>
              </a:ext>
            </a:extLst>
          </p:cNvPr>
          <p:cNvSpPr txBox="1"/>
          <p:nvPr/>
        </p:nvSpPr>
        <p:spPr>
          <a:xfrm>
            <a:off x="1211468" y="4352197"/>
            <a:ext cx="3332346" cy="49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méthylamine CH</a:t>
            </a:r>
            <a:r>
              <a:rPr lang="fr-FR" sz="2400" b="1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NH</a:t>
            </a:r>
            <a:r>
              <a:rPr lang="fr-FR" sz="2400" b="1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2 </a:t>
            </a:r>
            <a:endParaRPr lang="fr-F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 11" descr="The image depicts a molecular structure with a central carbon atom bonded to a hydrogen atom, another carbon atom, and an oxygen atom, forming an ethanol molecule.&#10;&#10;Le contenu généré par l’IA peut être incorrect.">
            <a:extLst>
              <a:ext uri="{FF2B5EF4-FFF2-40B4-BE49-F238E27FC236}">
                <a16:creationId xmlns:a16="http://schemas.microsoft.com/office/drawing/2014/main" id="{22BFCE08-6723-6588-EF5B-84C58109C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359" y="1179915"/>
            <a:ext cx="1552792" cy="1333686"/>
          </a:xfrm>
          <a:prstGeom prst="rect">
            <a:avLst/>
          </a:prstGeom>
        </p:spPr>
      </p:pic>
      <p:pic>
        <p:nvPicPr>
          <p:cNvPr id="14" name="Image 13" descr="The image depicts a simplified structural formula for a hydrogen cyanide (HCN) molecule.&#10;&#10;Le contenu généré par l’IA peut être incorrect.">
            <a:extLst>
              <a:ext uri="{FF2B5EF4-FFF2-40B4-BE49-F238E27FC236}">
                <a16:creationId xmlns:a16="http://schemas.microsoft.com/office/drawing/2014/main" id="{B6CFCF73-B9ED-31AF-2876-32F4B72EF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301" y="3761278"/>
            <a:ext cx="2339468" cy="1677038"/>
          </a:xfrm>
          <a:prstGeom prst="rect">
            <a:avLst/>
          </a:prstGeom>
        </p:spPr>
      </p:pic>
      <p:pic>
        <p:nvPicPr>
          <p:cNvPr id="16" name="Image 15" descr="The image shows a blue molecular structure with two oxygen atoms bonded to a central carbon atom.&#10;&#10;Le contenu généré par l’IA peut être incorrect.">
            <a:extLst>
              <a:ext uri="{FF2B5EF4-FFF2-40B4-BE49-F238E27FC236}">
                <a16:creationId xmlns:a16="http://schemas.microsoft.com/office/drawing/2014/main" id="{BE6BF475-57DA-5E66-4E67-B14601D9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7" t="14487" r="27368" b="22555"/>
          <a:stretch>
            <a:fillRect/>
          </a:stretch>
        </p:blipFill>
        <p:spPr>
          <a:xfrm>
            <a:off x="7795275" y="3594235"/>
            <a:ext cx="2756575" cy="208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03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ADA4C1B-BAAA-84E2-6C3C-E03A1A0E42C6}"/>
              </a:ext>
            </a:extLst>
          </p:cNvPr>
          <p:cNvSpPr txBox="1"/>
          <p:nvPr/>
        </p:nvSpPr>
        <p:spPr>
          <a:xfrm>
            <a:off x="1423511" y="190093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ion nitrate NO</a:t>
            </a:r>
            <a:r>
              <a:rPr lang="fr-FR" sz="2400" b="1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fr-FR" sz="2400" b="1" kern="100" baseline="30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endParaRPr lang="fr-FR" sz="2400" dirty="0"/>
          </a:p>
        </p:txBody>
      </p:sp>
      <p:pic>
        <p:nvPicPr>
          <p:cNvPr id="6" name="Image 5" descr="The image shows a red molecular model of a water molecule, consisting of two hydrogen atoms and one oxygen atom.&#10;&#10;Le contenu généré par l’IA peut être incorrect.">
            <a:extLst>
              <a:ext uri="{FF2B5EF4-FFF2-40B4-BE49-F238E27FC236}">
                <a16:creationId xmlns:a16="http://schemas.microsoft.com/office/drawing/2014/main" id="{B3942796-19C6-0929-B273-8588C3B4E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0" t="14487" r="29241" b="14812"/>
          <a:stretch>
            <a:fillRect/>
          </a:stretch>
        </p:blipFill>
        <p:spPr>
          <a:xfrm>
            <a:off x="8373844" y="295824"/>
            <a:ext cx="3100662" cy="3133176"/>
          </a:xfrm>
          <a:prstGeom prst="rect">
            <a:avLst/>
          </a:prstGeom>
        </p:spPr>
      </p:pic>
      <p:pic>
        <p:nvPicPr>
          <p:cNvPr id="7" name="Image 6" descr="N&#10;&#10;Le contenu généré par l’IA peut être incorrect.">
            <a:extLst>
              <a:ext uri="{FF2B5EF4-FFF2-40B4-BE49-F238E27FC236}">
                <a16:creationId xmlns:a16="http://schemas.microsoft.com/office/drawing/2014/main" id="{1B35385C-E8E3-2E0B-D3A3-6672CAFAB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510" y="1207947"/>
            <a:ext cx="2162939" cy="1732477"/>
          </a:xfrm>
          <a:prstGeom prst="rect">
            <a:avLst/>
          </a:prstGeom>
        </p:spPr>
      </p:pic>
      <p:pic>
        <p:nvPicPr>
          <p:cNvPr id="10" name="Image 9" descr="The image depicts a simple chemical structure with a carbon atom bonded to an oxygen atom and a hydrogen atom, forming a carboxylic acid group.&#10;&#10;Le contenu généré par l’IA peut être incorrect.">
            <a:extLst>
              <a:ext uri="{FF2B5EF4-FFF2-40B4-BE49-F238E27FC236}">
                <a16:creationId xmlns:a16="http://schemas.microsoft.com/office/drawing/2014/main" id="{5A17AF3D-CFB7-A696-6DE6-7086BFBC0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856" y="3633413"/>
            <a:ext cx="2376393" cy="1903450"/>
          </a:xfrm>
          <a:prstGeom prst="rect">
            <a:avLst/>
          </a:prstGeom>
        </p:spPr>
      </p:pic>
      <p:pic>
        <p:nvPicPr>
          <p:cNvPr id="12" name="Image 11" descr="The diagram shows a simple representation of the chemical element nitrogen (N) with a charge of +17.&#10;&#10;Le contenu généré par l’IA peut être incorrect.">
            <a:extLst>
              <a:ext uri="{FF2B5EF4-FFF2-40B4-BE49-F238E27FC236}">
                <a16:creationId xmlns:a16="http://schemas.microsoft.com/office/drawing/2014/main" id="{300DE087-1073-5B01-9F2A-04392507C7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252" y="3633413"/>
            <a:ext cx="2376393" cy="190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03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9A91B97-73D3-BBB2-0EE1-677E193541D7}"/>
              </a:ext>
            </a:extLst>
          </p:cNvPr>
          <p:cNvSpPr txBox="1"/>
          <p:nvPr/>
        </p:nvSpPr>
        <p:spPr>
          <a:xfrm>
            <a:off x="1379810" y="1722356"/>
            <a:ext cx="6097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dioxyde de carbone CO</a:t>
            </a:r>
            <a:r>
              <a:rPr lang="fr-FR" sz="2400" b="1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2</a:t>
            </a:r>
            <a:r>
              <a:rPr lang="fr-FR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</a:t>
            </a:r>
            <a:endParaRPr lang="fr-FR" sz="2400" dirty="0"/>
          </a:p>
        </p:txBody>
      </p:sp>
      <p:pic>
        <p:nvPicPr>
          <p:cNvPr id="3074" name="Picture 2" descr="La représentation de Lewis d'une molécule - myMaxicours">
            <a:extLst>
              <a:ext uri="{FF2B5EF4-FFF2-40B4-BE49-F238E27FC236}">
                <a16:creationId xmlns:a16="http://schemas.microsoft.com/office/drawing/2014/main" id="{214967F3-1362-BA1B-EF37-54340108F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382" y="1471876"/>
            <a:ext cx="2901796" cy="96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présentation en 3D du CO2">
            <a:extLst>
              <a:ext uri="{FF2B5EF4-FFF2-40B4-BE49-F238E27FC236}">
                <a16:creationId xmlns:a16="http://schemas.microsoft.com/office/drawing/2014/main" id="{6A43F003-5F32-EEF2-33E4-75949801C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794" y="3099249"/>
            <a:ext cx="3071786" cy="218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02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801354D-91AE-FE46-6486-8CC9E0840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95" y="460332"/>
            <a:ext cx="314325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33763A-70D9-E951-4D7B-DD6CD0FDB36A}"/>
              </a:ext>
            </a:extLst>
          </p:cNvPr>
          <p:cNvSpPr txBox="1"/>
          <p:nvPr/>
        </p:nvSpPr>
        <p:spPr>
          <a:xfrm>
            <a:off x="-429631" y="1291438"/>
            <a:ext cx="609734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acide éthanoïque CH</a:t>
            </a:r>
            <a:r>
              <a:rPr lang="fr-FR" sz="2400" b="1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</a:t>
            </a:r>
            <a:r>
              <a:rPr lang="fr-FR" sz="2400" b="1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  </a:t>
            </a:r>
            <a:endParaRPr lang="fr-F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F05039-7B44-4B00-04AD-F163821B19F0}"/>
              </a:ext>
            </a:extLst>
          </p:cNvPr>
          <p:cNvSpPr txBox="1"/>
          <p:nvPr/>
        </p:nvSpPr>
        <p:spPr>
          <a:xfrm>
            <a:off x="878542" y="479680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ion éthanoate CH</a:t>
            </a:r>
            <a:r>
              <a:rPr lang="fr-FR" sz="2400" b="1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fr-FR" sz="2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</a:t>
            </a:r>
            <a:r>
              <a:rPr lang="fr-FR" sz="2400" b="1" kern="1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fr-FR" sz="2400" b="1" kern="100" baseline="30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endParaRPr lang="fr-FR" sz="2400" dirty="0"/>
          </a:p>
        </p:txBody>
      </p:sp>
      <p:pic>
        <p:nvPicPr>
          <p:cNvPr id="5124" name="Picture 4" descr="La structure des molécules - 1S - Cours Physique-Chimie - Kartable">
            <a:extLst>
              <a:ext uri="{FF2B5EF4-FFF2-40B4-BE49-F238E27FC236}">
                <a16:creationId xmlns:a16="http://schemas.microsoft.com/office/drawing/2014/main" id="{12A5775C-F0C3-BA2E-C768-447ECD3B9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801" y="765560"/>
            <a:ext cx="2795190" cy="17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The image depicts a simple chemical structure of a hydrocarbon molecule with two carbon atoms connected by a single bond and each carbon atom bonded to three hydrogen atoms.&#10;&#10;Le contenu généré par l’IA peut être incorrect.">
            <a:extLst>
              <a:ext uri="{FF2B5EF4-FFF2-40B4-BE49-F238E27FC236}">
                <a16:creationId xmlns:a16="http://schemas.microsoft.com/office/drawing/2014/main" id="{9CFF4201-368B-D4F1-469F-6FC48CECD3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3013" y="4089170"/>
            <a:ext cx="3001905" cy="184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805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Grand écran</PresentationFormat>
  <Paragraphs>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Sylvie Cordesse</dc:creator>
  <cp:lastModifiedBy>Sylvie Cordesse</cp:lastModifiedBy>
  <cp:revision>1</cp:revision>
  <dcterms:created xsi:type="dcterms:W3CDTF">2026-05-16T08:31:44Z</dcterms:created>
  <dcterms:modified xsi:type="dcterms:W3CDTF">2026-05-16T09:48:49Z</dcterms:modified>
</cp:coreProperties>
</file>